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2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notesSlides/notesSlide3.xml" ContentType="application/vnd.openxmlformats-officedocument.presentationml.notesSlide+xml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notesSlides/notesSlide4.xml" ContentType="application/vnd.openxmlformats-officedocument.presentationml.notesSlide+xml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notesSlides/notesSlide7.xml" ContentType="application/vnd.openxmlformats-officedocument.presentationml.notesSlide+xml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notesSlides/notesSlide8.xml" ContentType="application/vnd.openxmlformats-officedocument.presentationml.notesSlide+xml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39"/>
  </p:notesMasterIdLst>
  <p:handoutMasterIdLst>
    <p:handoutMasterId r:id="rId40"/>
  </p:handoutMasterIdLst>
  <p:sldIdLst>
    <p:sldId id="493" r:id="rId2"/>
    <p:sldId id="560" r:id="rId3"/>
    <p:sldId id="563" r:id="rId4"/>
    <p:sldId id="561" r:id="rId5"/>
    <p:sldId id="562" r:id="rId6"/>
    <p:sldId id="627" r:id="rId7"/>
    <p:sldId id="565" r:id="rId8"/>
    <p:sldId id="566" r:id="rId9"/>
    <p:sldId id="567" r:id="rId10"/>
    <p:sldId id="568" r:id="rId11"/>
    <p:sldId id="569" r:id="rId12"/>
    <p:sldId id="570" r:id="rId13"/>
    <p:sldId id="571" r:id="rId14"/>
    <p:sldId id="572" r:id="rId15"/>
    <p:sldId id="626" r:id="rId16"/>
    <p:sldId id="593" r:id="rId17"/>
    <p:sldId id="573" r:id="rId18"/>
    <p:sldId id="574" r:id="rId19"/>
    <p:sldId id="575" r:id="rId20"/>
    <p:sldId id="576" r:id="rId21"/>
    <p:sldId id="646" r:id="rId22"/>
    <p:sldId id="632" r:id="rId23"/>
    <p:sldId id="611" r:id="rId24"/>
    <p:sldId id="645" r:id="rId25"/>
    <p:sldId id="633" r:id="rId26"/>
    <p:sldId id="580" r:id="rId27"/>
    <p:sldId id="605" r:id="rId28"/>
    <p:sldId id="584" r:id="rId29"/>
    <p:sldId id="585" r:id="rId30"/>
    <p:sldId id="607" r:id="rId31"/>
    <p:sldId id="533" r:id="rId32"/>
    <p:sldId id="534" r:id="rId33"/>
    <p:sldId id="634" r:id="rId34"/>
    <p:sldId id="635" r:id="rId35"/>
    <p:sldId id="636" r:id="rId36"/>
    <p:sldId id="637" r:id="rId37"/>
    <p:sldId id="624" r:id="rId38"/>
  </p:sldIdLst>
  <p:sldSz cx="10080625" cy="7559675"/>
  <p:notesSz cx="7772400" cy="10058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400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96" autoAdjust="0"/>
    <p:restoredTop sz="96301" autoAdjust="0"/>
  </p:normalViewPr>
  <p:slideViewPr>
    <p:cSldViewPr snapToGrid="0" snapToObjects="1">
      <p:cViewPr varScale="1">
        <p:scale>
          <a:sx n="77" d="100"/>
          <a:sy n="77" d="100"/>
        </p:scale>
        <p:origin x="-1080" y="-96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image" Target="../media/image3.emf"/><Relationship Id="rId2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1" Type="http://schemas.openxmlformats.org/officeDocument/2006/relationships/image" Target="../media/image70.emf"/><Relationship Id="rId2" Type="http://schemas.openxmlformats.org/officeDocument/2006/relationships/image" Target="../media/image7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Relationship Id="rId2" Type="http://schemas.openxmlformats.org/officeDocument/2006/relationships/image" Target="../media/image8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Relationship Id="rId2" Type="http://schemas.openxmlformats.org/officeDocument/2006/relationships/image" Target="../media/image95.emf"/><Relationship Id="rId3" Type="http://schemas.openxmlformats.org/officeDocument/2006/relationships/image" Target="../media/image9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Relationship Id="rId2" Type="http://schemas.openxmlformats.org/officeDocument/2006/relationships/image" Target="../media/image6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Relationship Id="rId2" Type="http://schemas.openxmlformats.org/officeDocument/2006/relationships/image" Target="../media/image66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4" Type="http://schemas.openxmlformats.org/officeDocument/2006/relationships/image" Target="../media/image110.emf"/><Relationship Id="rId5" Type="http://schemas.openxmlformats.org/officeDocument/2006/relationships/image" Target="../media/image63.emf"/><Relationship Id="rId1" Type="http://schemas.openxmlformats.org/officeDocument/2006/relationships/image" Target="../media/image107.emf"/><Relationship Id="rId2" Type="http://schemas.openxmlformats.org/officeDocument/2006/relationships/image" Target="../media/image108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1" Type="http://schemas.openxmlformats.org/officeDocument/2006/relationships/image" Target="../media/image112.emf"/><Relationship Id="rId2" Type="http://schemas.openxmlformats.org/officeDocument/2006/relationships/image" Target="../media/image11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Relationship Id="rId2" Type="http://schemas.openxmlformats.org/officeDocument/2006/relationships/image" Target="../media/image116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Relationship Id="rId2" Type="http://schemas.openxmlformats.org/officeDocument/2006/relationships/image" Target="../media/image1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image" Target="../media/image24.emf"/><Relationship Id="rId2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image" Target="../media/image33.emf"/><Relationship Id="rId2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8.emf"/><Relationship Id="rId1" Type="http://schemas.openxmlformats.org/officeDocument/2006/relationships/image" Target="../media/image33.emf"/><Relationship Id="rId2" Type="http://schemas.openxmlformats.org/officeDocument/2006/relationships/image" Target="../media/image34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8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7" Type="http://schemas.openxmlformats.org/officeDocument/2006/relationships/image" Target="../media/image42.emf"/><Relationship Id="rId1" Type="http://schemas.openxmlformats.org/officeDocument/2006/relationships/image" Target="../media/image33.emf"/><Relationship Id="rId2" Type="http://schemas.openxmlformats.org/officeDocument/2006/relationships/image" Target="../media/image3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9.v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emf"/><Relationship Id="rId12" Type="http://schemas.openxmlformats.org/officeDocument/2006/relationships/image" Target="../media/image68.wmf"/><Relationship Id="rId1" Type="http://schemas.openxmlformats.org/officeDocument/2006/relationships/image" Target="../media/image57.emf"/><Relationship Id="rId2" Type="http://schemas.openxmlformats.org/officeDocument/2006/relationships/image" Target="../media/image58.emf"/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6" Type="http://schemas.openxmlformats.org/officeDocument/2006/relationships/image" Target="../media/image62.emf"/><Relationship Id="rId7" Type="http://schemas.openxmlformats.org/officeDocument/2006/relationships/image" Target="../media/image63.emf"/><Relationship Id="rId8" Type="http://schemas.openxmlformats.org/officeDocument/2006/relationships/image" Target="../media/image64.emf"/><Relationship Id="rId9" Type="http://schemas.openxmlformats.org/officeDocument/2006/relationships/image" Target="../media/image65.emf"/><Relationship Id="rId10" Type="http://schemas.openxmlformats.org/officeDocument/2006/relationships/image" Target="../media/image6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168D2-2191-7D45-B998-ACC72C7A6D4C}" type="datetimeFigureOut">
              <a:rPr lang="en-US" smtClean="0"/>
              <a:t>17.06.13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B485E-35C8-FF47-8AC6-28810E071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193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DB57F-77DD-2B4A-BDDF-0D83ADE8C640}" type="datetimeFigureOut">
              <a:rPr lang="en-US" smtClean="0"/>
              <a:t>17.06.13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60BC4-53A7-1C44-9824-C06B630AA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852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83069" indent="-301181" eaLnBrk="0" hangingPunct="0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4722" indent="-240944" eaLnBrk="0" hangingPunct="0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86611" indent="-240944" eaLnBrk="0" hangingPunct="0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68500" indent="-240944" eaLnBrk="0" hangingPunct="0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50388" indent="-2409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132277" indent="-2409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14166" indent="-2409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96055" indent="-2409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CEACAA9-4368-9740-9B66-3F56341C64CF}" type="slidenum">
              <a:rPr lang="en-US" sz="140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Checked the final answer of </a:t>
            </a:r>
            <a:r>
              <a:rPr lang="en-US" dirty="0" err="1">
                <a:latin typeface="Calibri" charset="0"/>
              </a:rPr>
              <a:t>vn</a:t>
            </a:r>
            <a:r>
              <a:rPr lang="en-US" dirty="0">
                <a:latin typeface="Calibri" charset="0"/>
              </a:rPr>
              <a:t> has very little cross talks. Independent whether use fixed </a:t>
            </a:r>
            <a:r>
              <a:rPr lang="en-US" dirty="0" err="1">
                <a:latin typeface="Calibri" charset="0"/>
              </a:rPr>
              <a:t>vn</a:t>
            </a:r>
            <a:r>
              <a:rPr lang="en-US" dirty="0">
                <a:latin typeface="Calibri" charset="0"/>
              </a:rPr>
              <a:t> or </a:t>
            </a:r>
            <a:r>
              <a:rPr lang="en-US" dirty="0" err="1">
                <a:latin typeface="Calibri" charset="0"/>
              </a:rPr>
              <a:t>pT</a:t>
            </a:r>
            <a:r>
              <a:rPr lang="en-US" dirty="0">
                <a:latin typeface="Calibri" charset="0"/>
              </a:rPr>
              <a:t> dependent </a:t>
            </a:r>
            <a:r>
              <a:rPr lang="en-US" dirty="0" err="1">
                <a:latin typeface="Calibri" charset="0"/>
              </a:rPr>
              <a:t>vn</a:t>
            </a:r>
            <a:r>
              <a:rPr lang="en-US" dirty="0">
                <a:latin typeface="Calibri" charset="0"/>
              </a:rPr>
              <a:t>. Response function identical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47A1B5-9878-1B41-A80A-4002BD8FAC4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(since it is mostly additional Gaussian smearing)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0BC4-53A7-1C44-9824-C06B630AA33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61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0BC4-53A7-1C44-9824-C06B630AA33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8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FFD00B-4732-E642-A665-645046C669E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0BC4-53A7-1C44-9824-C06B630AA3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95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4744BD-B8AA-C941-8278-0F2A96157F5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0BC4-53A7-1C44-9824-C06B630AA3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02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0BC4-53A7-1C44-9824-C06B630AA33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15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Nonflow</a:t>
            </a:r>
            <a:r>
              <a:rPr lang="en-US" dirty="0" smtClean="0"/>
              <a:t> 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guassian</a:t>
            </a:r>
            <a:endParaRPr lang="en-US" baseline="0" dirty="0" smtClean="0"/>
          </a:p>
          <a:p>
            <a:r>
              <a:rPr lang="en-US" baseline="0" dirty="0" smtClean="0"/>
              <a:t>Provide a economical way of calculating v2RP.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0BC4-53A7-1C44-9824-C06B630AA33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003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0BC4-53A7-1C44-9824-C06B630AA33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83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true for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0BC4-53A7-1C44-9824-C06B630AA33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8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840052" y="419982"/>
            <a:ext cx="35002" cy="116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 anchor="ctr"/>
          <a:lstStyle/>
          <a:p>
            <a:pPr algn="ctr"/>
            <a:endParaRPr kumimoji="1" lang="en-US" sz="200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56047" y="1067455"/>
            <a:ext cx="8568531" cy="162043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12094" y="3443852"/>
            <a:ext cx="7056438" cy="1931917"/>
          </a:xfrm>
        </p:spPr>
        <p:txBody>
          <a:bodyPr/>
          <a:lstStyle>
            <a:lvl1pPr marL="0" indent="0">
              <a:defRPr sz="3100"/>
            </a:lvl1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3192198" y="6950701"/>
            <a:ext cx="2352146" cy="52497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&lt;date/time&gt;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24448" y="6884204"/>
            <a:ext cx="2352146" cy="52497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9712E-9C20-E840-8C50-936E941468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09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400" smtClean="0"/>
              <a:t>&lt;date/time&gt;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/>
            <a:fld id="{1141D141-8141-41B1-81B1-2121F1912171}" type="slidenum">
              <a:rPr lang="en-US" sz="1400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26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4701" y="1"/>
            <a:ext cx="2168384" cy="67599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6047" y="1"/>
            <a:ext cx="6340644" cy="67599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400" smtClean="0"/>
              <a:t>&lt;date/time&gt;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/>
            <a:fld id="{1141D141-8141-41B1-81B1-2121F1912171}" type="slidenum">
              <a:rPr lang="en-US" sz="1400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17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80625" cy="684194"/>
          </a:xfrm>
          <a:solidFill>
            <a:srgbClr val="1F2E99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7055697"/>
            <a:ext cx="2100130" cy="503978"/>
          </a:xfrm>
        </p:spPr>
        <p:txBody>
          <a:bodyPr/>
          <a:lstStyle>
            <a:lvl1pPr>
              <a:defRPr/>
            </a:lvl1pPr>
          </a:lstStyle>
          <a:p>
            <a:r>
              <a:rPr lang="en-US" sz="1400" smtClean="0"/>
              <a:t>&lt;date/time&gt;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088314" y="1"/>
            <a:ext cx="992311" cy="3674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1141D141-8141-41B1-81B1-2121F1912171}" type="slidenum">
              <a:rPr lang="en-US" sz="1400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75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792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3972" indent="0">
              <a:buNone/>
              <a:defRPr sz="2000"/>
            </a:lvl2pPr>
            <a:lvl3pPr marL="1007943" indent="0">
              <a:buNone/>
              <a:defRPr sz="1800"/>
            </a:lvl3pPr>
            <a:lvl4pPr marL="1511915" indent="0">
              <a:buNone/>
              <a:defRPr sz="1500"/>
            </a:lvl4pPr>
            <a:lvl5pPr marL="2015886" indent="0">
              <a:buNone/>
              <a:defRPr sz="1500"/>
            </a:lvl5pPr>
            <a:lvl6pPr marL="2519858" indent="0">
              <a:buNone/>
              <a:defRPr sz="1500"/>
            </a:lvl6pPr>
            <a:lvl7pPr marL="3023829" indent="0">
              <a:buNone/>
              <a:defRPr sz="1500"/>
            </a:lvl7pPr>
            <a:lvl8pPr marL="3527801" indent="0">
              <a:buNone/>
              <a:defRPr sz="1500"/>
            </a:lvl8pPr>
            <a:lvl9pPr marL="4031772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400" smtClean="0"/>
              <a:t>&lt;date/time&gt;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/>
            <a:fld id="{1141D141-8141-41B1-81B1-2121F1912171}" type="slidenum">
              <a:rPr lang="en-US" sz="1400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34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6047" y="1427939"/>
            <a:ext cx="4200260" cy="5332021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427939"/>
            <a:ext cx="4200260" cy="5332021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400" smtClean="0"/>
              <a:t>&lt;date/time&gt;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/>
            <a:fld id="{1141D141-8141-41B1-81B1-2121F1912171}" type="slidenum">
              <a:rPr lang="en-US" sz="1400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69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8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400" smtClean="0"/>
              <a:t>&lt;date/time&gt;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/>
            <a:fld id="{1141D141-8141-41B1-81B1-2121F1912171}" type="slidenum">
              <a:rPr lang="en-US" sz="1400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4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&lt;date/time&gt;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FDFC2-267D-184A-81C1-474F2114F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08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400" smtClean="0"/>
              <a:t>&lt;date/time&gt;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/>
            <a:fld id="{1141D141-8141-41B1-81B1-2121F1912171}" type="slidenum">
              <a:rPr lang="en-US" sz="1400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58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</p:spPr>
        <p:txBody>
          <a:bodyPr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5" y="30098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2" y="1581933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400" smtClean="0"/>
              <a:t>&lt;date/time&gt;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/>
            <a:fld id="{1141D141-8141-41B1-81B1-2121F1912171}" type="slidenum">
              <a:rPr lang="en-US" sz="1400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09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z="1400" smtClean="0"/>
              <a:t>&lt;date/time&gt;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/>
            <a:fld id="{1141D141-8141-41B1-81B1-2121F1912171}" type="slidenum">
              <a:rPr lang="en-US" sz="1400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31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40053" y="1"/>
            <a:ext cx="8593033" cy="68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1427939"/>
            <a:ext cx="8568531" cy="533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2068" y="6971700"/>
            <a:ext cx="2100130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500">
                <a:latin typeface="Arial" charset="0"/>
                <a:ea typeface="宋体" charset="0"/>
                <a:cs typeface="宋体" charset="0"/>
              </a:defRPr>
            </a:lvl1pPr>
          </a:lstStyle>
          <a:p>
            <a:r>
              <a:rPr lang="en-US" sz="1400" smtClean="0"/>
              <a:t>&lt;date/time&gt;</a:t>
            </a:r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76464" y="6971700"/>
            <a:ext cx="2100130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500">
                <a:latin typeface="+mn-lt"/>
                <a:ea typeface="SimSun" pitchFamily="2" charset="-122"/>
                <a:cs typeface="+mn-cs"/>
              </a:defRPr>
            </a:lvl1pPr>
          </a:lstStyle>
          <a:p>
            <a:pPr algn="r"/>
            <a:fld id="{1141D141-8141-41B1-81B1-2121F1912171}" type="slidenum">
              <a:rPr lang="en-US" sz="1400" smtClean="0"/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00905" y="7034698"/>
            <a:ext cx="5311579" cy="52497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500">
                <a:latin typeface="Arial" pitchFamily="34" charset="0"/>
                <a:ea typeface="+mn-ea"/>
                <a:cs typeface="+mn-cs"/>
              </a:defRPr>
            </a:lvl1pPr>
          </a:lstStyle>
          <a:p>
            <a:pPr algn="ctr"/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500">
          <a:solidFill>
            <a:srgbClr val="990000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00">
          <a:solidFill>
            <a:srgbClr val="990000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503972" algn="ctr" rtl="0" eaLnBrk="1" fontAlgn="base" hangingPunct="1">
        <a:spcBef>
          <a:spcPct val="0"/>
        </a:spcBef>
        <a:spcAft>
          <a:spcPct val="0"/>
        </a:spcAft>
        <a:defRPr sz="3500">
          <a:solidFill>
            <a:srgbClr val="990000"/>
          </a:solidFill>
          <a:latin typeface="Tahoma" pitchFamily="34" charset="0"/>
        </a:defRPr>
      </a:lvl6pPr>
      <a:lvl7pPr marL="1007943" algn="ctr" rtl="0" eaLnBrk="1" fontAlgn="base" hangingPunct="1">
        <a:spcBef>
          <a:spcPct val="0"/>
        </a:spcBef>
        <a:spcAft>
          <a:spcPct val="0"/>
        </a:spcAft>
        <a:defRPr sz="3500">
          <a:solidFill>
            <a:srgbClr val="990000"/>
          </a:solidFill>
          <a:latin typeface="Tahoma" pitchFamily="34" charset="0"/>
        </a:defRPr>
      </a:lvl7pPr>
      <a:lvl8pPr marL="1511915" algn="ctr" rtl="0" eaLnBrk="1" fontAlgn="base" hangingPunct="1">
        <a:spcBef>
          <a:spcPct val="0"/>
        </a:spcBef>
        <a:spcAft>
          <a:spcPct val="0"/>
        </a:spcAft>
        <a:defRPr sz="3500">
          <a:solidFill>
            <a:srgbClr val="990000"/>
          </a:solidFill>
          <a:latin typeface="Tahoma" pitchFamily="34" charset="0"/>
        </a:defRPr>
      </a:lvl8pPr>
      <a:lvl9pPr marL="2015886" algn="ctr" rtl="0" eaLnBrk="1" fontAlgn="base" hangingPunct="1">
        <a:spcBef>
          <a:spcPct val="0"/>
        </a:spcBef>
        <a:spcAft>
          <a:spcPct val="0"/>
        </a:spcAft>
        <a:defRPr sz="3500">
          <a:solidFill>
            <a:srgbClr val="990000"/>
          </a:solidFill>
          <a:latin typeface="Tahoma" pitchFamily="34" charset="0"/>
        </a:defRPr>
      </a:lvl9pPr>
    </p:titleStyle>
    <p:bodyStyle>
      <a:lvl1pPr marL="377979" indent="-377979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600">
          <a:solidFill>
            <a:schemeClr val="folHlink"/>
          </a:solidFill>
          <a:latin typeface="+mn-lt"/>
          <a:ea typeface="ＭＳ Ｐゴシック" charset="0"/>
          <a:cs typeface="ＭＳ Ｐゴシック" charset="0"/>
        </a:defRPr>
      </a:lvl1pPr>
      <a:lvl2pPr marL="818954" indent="-314982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200">
          <a:solidFill>
            <a:schemeClr val="tx1"/>
          </a:solidFill>
          <a:latin typeface="+mn-lt"/>
          <a:ea typeface="SimSun" pitchFamily="2" charset="-122"/>
          <a:cs typeface="宋体" charset="0"/>
        </a:defRPr>
      </a:lvl2pPr>
      <a:lvl3pPr marL="1259929" indent="-251986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>
          <a:solidFill>
            <a:schemeClr val="tx1"/>
          </a:solidFill>
          <a:latin typeface="+mn-lt"/>
          <a:ea typeface="SimSun" pitchFamily="2" charset="-122"/>
          <a:cs typeface="宋体" charset="0"/>
        </a:defRPr>
      </a:lvl3pPr>
      <a:lvl4pPr marL="1763900" indent="-251986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0"/>
        <a:buChar char="n"/>
        <a:defRPr sz="2200">
          <a:solidFill>
            <a:schemeClr val="tx1"/>
          </a:solidFill>
          <a:latin typeface="+mn-lt"/>
          <a:ea typeface="SimSun" pitchFamily="2" charset="-122"/>
          <a:cs typeface="宋体" charset="0"/>
        </a:defRPr>
      </a:lvl4pPr>
      <a:lvl5pPr marL="2267872" indent="-2519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200">
          <a:solidFill>
            <a:schemeClr val="tx1"/>
          </a:solidFill>
          <a:latin typeface="+mn-lt"/>
          <a:ea typeface="SimSun" pitchFamily="2" charset="-122"/>
          <a:cs typeface="宋体" charset="0"/>
        </a:defRPr>
      </a:lvl5pPr>
      <a:lvl6pPr marL="2771844" indent="-2519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6pPr>
      <a:lvl7pPr marL="3275815" indent="-2519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7pPr>
      <a:lvl8pPr marL="3779787" indent="-2519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8pPr>
      <a:lvl9pPr marL="4283758" indent="-25198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oleObject" Target="../embeddings/oleObject16.bin"/><Relationship Id="rId5" Type="http://schemas.openxmlformats.org/officeDocument/2006/relationships/image" Target="../media/image33.emf"/><Relationship Id="rId6" Type="http://schemas.openxmlformats.org/officeDocument/2006/relationships/oleObject" Target="../embeddings/oleObject17.bin"/><Relationship Id="rId7" Type="http://schemas.openxmlformats.org/officeDocument/2006/relationships/image" Target="../media/image34.emf"/><Relationship Id="rId8" Type="http://schemas.openxmlformats.org/officeDocument/2006/relationships/oleObject" Target="../embeddings/oleObject18.bin"/><Relationship Id="rId9" Type="http://schemas.openxmlformats.org/officeDocument/2006/relationships/image" Target="../media/image35.emf"/><Relationship Id="rId10" Type="http://schemas.openxmlformats.org/officeDocument/2006/relationships/oleObject" Target="../embeddings/oleObject19.bin"/><Relationship Id="rId11" Type="http://schemas.openxmlformats.org/officeDocument/2006/relationships/image" Target="../media/image38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3.bin"/><Relationship Id="rId12" Type="http://schemas.openxmlformats.org/officeDocument/2006/relationships/image" Target="../media/image38.emf"/><Relationship Id="rId13" Type="http://schemas.openxmlformats.org/officeDocument/2006/relationships/oleObject" Target="../embeddings/oleObject24.bin"/><Relationship Id="rId14" Type="http://schemas.openxmlformats.org/officeDocument/2006/relationships/image" Target="../media/image40.emf"/><Relationship Id="rId15" Type="http://schemas.openxmlformats.org/officeDocument/2006/relationships/oleObject" Target="../embeddings/oleObject25.bin"/><Relationship Id="rId16" Type="http://schemas.openxmlformats.org/officeDocument/2006/relationships/image" Target="../media/image41.emf"/><Relationship Id="rId17" Type="http://schemas.openxmlformats.org/officeDocument/2006/relationships/oleObject" Target="../embeddings/oleObject26.bin"/><Relationship Id="rId18" Type="http://schemas.openxmlformats.org/officeDocument/2006/relationships/image" Target="../media/image42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9.png"/><Relationship Id="rId4" Type="http://schemas.openxmlformats.org/officeDocument/2006/relationships/image" Target="../media/image43.png"/><Relationship Id="rId5" Type="http://schemas.openxmlformats.org/officeDocument/2006/relationships/oleObject" Target="../embeddings/oleObject20.bin"/><Relationship Id="rId6" Type="http://schemas.openxmlformats.org/officeDocument/2006/relationships/image" Target="../media/image33.emf"/><Relationship Id="rId7" Type="http://schemas.openxmlformats.org/officeDocument/2006/relationships/oleObject" Target="../embeddings/oleObject21.bin"/><Relationship Id="rId8" Type="http://schemas.openxmlformats.org/officeDocument/2006/relationships/image" Target="../media/image34.emf"/><Relationship Id="rId9" Type="http://schemas.openxmlformats.org/officeDocument/2006/relationships/oleObject" Target="../embeddings/oleObject22.bin"/><Relationship Id="rId10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oleObject" Target="../embeddings/oleObject27.bin"/><Relationship Id="rId7" Type="http://schemas.openxmlformats.org/officeDocument/2006/relationships/image" Target="../media/image44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emf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6.emf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0.bin"/><Relationship Id="rId20" Type="http://schemas.openxmlformats.org/officeDocument/2006/relationships/image" Target="../media/image64.emf"/><Relationship Id="rId21" Type="http://schemas.openxmlformats.org/officeDocument/2006/relationships/oleObject" Target="../embeddings/oleObject36.bin"/><Relationship Id="rId22" Type="http://schemas.openxmlformats.org/officeDocument/2006/relationships/image" Target="../media/image65.emf"/><Relationship Id="rId23" Type="http://schemas.openxmlformats.org/officeDocument/2006/relationships/oleObject" Target="../embeddings/oleObject37.bin"/><Relationship Id="rId24" Type="http://schemas.openxmlformats.org/officeDocument/2006/relationships/image" Target="../media/image66.emf"/><Relationship Id="rId25" Type="http://schemas.openxmlformats.org/officeDocument/2006/relationships/oleObject" Target="../embeddings/oleObject38.bin"/><Relationship Id="rId26" Type="http://schemas.openxmlformats.org/officeDocument/2006/relationships/image" Target="../media/image67.emf"/><Relationship Id="rId27" Type="http://schemas.openxmlformats.org/officeDocument/2006/relationships/oleObject" Target="../embeddings/oleObject39.bin"/><Relationship Id="rId28" Type="http://schemas.openxmlformats.org/officeDocument/2006/relationships/image" Target="../media/image68.wmf"/><Relationship Id="rId10" Type="http://schemas.openxmlformats.org/officeDocument/2006/relationships/image" Target="../media/image59.emf"/><Relationship Id="rId11" Type="http://schemas.openxmlformats.org/officeDocument/2006/relationships/oleObject" Target="../embeddings/oleObject31.bin"/><Relationship Id="rId12" Type="http://schemas.openxmlformats.org/officeDocument/2006/relationships/image" Target="../media/image60.emf"/><Relationship Id="rId13" Type="http://schemas.openxmlformats.org/officeDocument/2006/relationships/oleObject" Target="../embeddings/oleObject32.bin"/><Relationship Id="rId14" Type="http://schemas.openxmlformats.org/officeDocument/2006/relationships/image" Target="../media/image61.emf"/><Relationship Id="rId15" Type="http://schemas.openxmlformats.org/officeDocument/2006/relationships/oleObject" Target="../embeddings/oleObject33.bin"/><Relationship Id="rId16" Type="http://schemas.openxmlformats.org/officeDocument/2006/relationships/image" Target="../media/image62.emf"/><Relationship Id="rId17" Type="http://schemas.openxmlformats.org/officeDocument/2006/relationships/oleObject" Target="../embeddings/oleObject34.bin"/><Relationship Id="rId18" Type="http://schemas.openxmlformats.org/officeDocument/2006/relationships/image" Target="../media/image63.emf"/><Relationship Id="rId19" Type="http://schemas.openxmlformats.org/officeDocument/2006/relationships/oleObject" Target="../embeddings/oleObject35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69.png"/><Relationship Id="rId5" Type="http://schemas.openxmlformats.org/officeDocument/2006/relationships/oleObject" Target="../embeddings/oleObject28.bin"/><Relationship Id="rId6" Type="http://schemas.openxmlformats.org/officeDocument/2006/relationships/image" Target="../media/image57.emf"/><Relationship Id="rId7" Type="http://schemas.openxmlformats.org/officeDocument/2006/relationships/oleObject" Target="../embeddings/oleObject29.bin"/><Relationship Id="rId8" Type="http://schemas.openxmlformats.org/officeDocument/2006/relationships/image" Target="../media/image58.emf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emf"/><Relationship Id="rId12" Type="http://schemas.openxmlformats.org/officeDocument/2006/relationships/oleObject" Target="../embeddings/oleObject43.bin"/><Relationship Id="rId13" Type="http://schemas.openxmlformats.org/officeDocument/2006/relationships/image" Target="../media/image73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oleObject" Target="../embeddings/oleObject40.bin"/><Relationship Id="rId7" Type="http://schemas.openxmlformats.org/officeDocument/2006/relationships/image" Target="../media/image70.emf"/><Relationship Id="rId8" Type="http://schemas.openxmlformats.org/officeDocument/2006/relationships/oleObject" Target="../embeddings/oleObject41.bin"/><Relationship Id="rId9" Type="http://schemas.openxmlformats.org/officeDocument/2006/relationships/image" Target="../media/image71.emf"/><Relationship Id="rId10" Type="http://schemas.openxmlformats.org/officeDocument/2006/relationships/oleObject" Target="../embeddings/oleObject4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wmf"/><Relationship Id="rId12" Type="http://schemas.openxmlformats.org/officeDocument/2006/relationships/oleObject" Target="../embeddings/oleObject3.bin"/><Relationship Id="rId13" Type="http://schemas.openxmlformats.org/officeDocument/2006/relationships/image" Target="../media/image5.emf"/><Relationship Id="rId14" Type="http://schemas.openxmlformats.org/officeDocument/2006/relationships/oleObject" Target="../embeddings/oleObject4.bin"/><Relationship Id="rId15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emf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oleObject" Target="../embeddings/oleObject44.bin"/><Relationship Id="rId5" Type="http://schemas.openxmlformats.org/officeDocument/2006/relationships/image" Target="../media/image84.emf"/><Relationship Id="rId6" Type="http://schemas.openxmlformats.org/officeDocument/2006/relationships/oleObject" Target="../embeddings/oleObject45.bin"/><Relationship Id="rId7" Type="http://schemas.openxmlformats.org/officeDocument/2006/relationships/image" Target="../media/image85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8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7.bin"/><Relationship Id="rId12" Type="http://schemas.openxmlformats.org/officeDocument/2006/relationships/image" Target="../media/image95.emf"/><Relationship Id="rId13" Type="http://schemas.openxmlformats.org/officeDocument/2006/relationships/oleObject" Target="../embeddings/oleObject48.bin"/><Relationship Id="rId14" Type="http://schemas.openxmlformats.org/officeDocument/2006/relationships/image" Target="../media/image96.emf"/><Relationship Id="rId15" Type="http://schemas.openxmlformats.org/officeDocument/2006/relationships/image" Target="../media/image98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9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oleObject" Target="../embeddings/oleObject46.bin"/><Relationship Id="rId10" Type="http://schemas.openxmlformats.org/officeDocument/2006/relationships/image" Target="../media/image4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oleObject" Target="../embeddings/oleObject49.bin"/><Relationship Id="rId5" Type="http://schemas.openxmlformats.org/officeDocument/2006/relationships/image" Target="../media/image99.wmf"/><Relationship Id="rId6" Type="http://schemas.openxmlformats.org/officeDocument/2006/relationships/oleObject" Target="../embeddings/oleObject50.bin"/><Relationship Id="rId7" Type="http://schemas.openxmlformats.org/officeDocument/2006/relationships/image" Target="../media/image62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oleObject" Target="../embeddings/oleObject51.bin"/><Relationship Id="rId5" Type="http://schemas.openxmlformats.org/officeDocument/2006/relationships/image" Target="../media/image104.emf"/><Relationship Id="rId6" Type="http://schemas.openxmlformats.org/officeDocument/2006/relationships/image" Target="../media/image106.png"/><Relationship Id="rId7" Type="http://schemas.openxmlformats.org/officeDocument/2006/relationships/oleObject" Target="../embeddings/oleObject52.bin"/><Relationship Id="rId8" Type="http://schemas.openxmlformats.org/officeDocument/2006/relationships/image" Target="../media/image66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0.emf"/><Relationship Id="rId12" Type="http://schemas.openxmlformats.org/officeDocument/2006/relationships/oleObject" Target="../embeddings/oleObject57.bin"/><Relationship Id="rId13" Type="http://schemas.openxmlformats.org/officeDocument/2006/relationships/image" Target="../media/image63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11.png"/><Relationship Id="rId4" Type="http://schemas.openxmlformats.org/officeDocument/2006/relationships/oleObject" Target="../embeddings/oleObject53.bin"/><Relationship Id="rId5" Type="http://schemas.openxmlformats.org/officeDocument/2006/relationships/image" Target="../media/image107.emf"/><Relationship Id="rId6" Type="http://schemas.openxmlformats.org/officeDocument/2006/relationships/oleObject" Target="../embeddings/oleObject54.bin"/><Relationship Id="rId7" Type="http://schemas.openxmlformats.org/officeDocument/2006/relationships/image" Target="../media/image108.emf"/><Relationship Id="rId8" Type="http://schemas.openxmlformats.org/officeDocument/2006/relationships/oleObject" Target="../embeddings/oleObject55.bin"/><Relationship Id="rId9" Type="http://schemas.openxmlformats.org/officeDocument/2006/relationships/image" Target="../media/image109.emf"/><Relationship Id="rId10" Type="http://schemas.openxmlformats.org/officeDocument/2006/relationships/oleObject" Target="../embeddings/oleObject56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1.bin"/><Relationship Id="rId12" Type="http://schemas.openxmlformats.org/officeDocument/2006/relationships/image" Target="../media/image71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14.png"/><Relationship Id="rId5" Type="http://schemas.openxmlformats.org/officeDocument/2006/relationships/oleObject" Target="../embeddings/oleObject58.bin"/><Relationship Id="rId6" Type="http://schemas.openxmlformats.org/officeDocument/2006/relationships/image" Target="../media/image112.emf"/><Relationship Id="rId7" Type="http://schemas.openxmlformats.org/officeDocument/2006/relationships/oleObject" Target="../embeddings/oleObject59.bin"/><Relationship Id="rId8" Type="http://schemas.openxmlformats.org/officeDocument/2006/relationships/image" Target="../media/image113.emf"/><Relationship Id="rId9" Type="http://schemas.openxmlformats.org/officeDocument/2006/relationships/oleObject" Target="../embeddings/oleObject60.bin"/><Relationship Id="rId10" Type="http://schemas.openxmlformats.org/officeDocument/2006/relationships/image" Target="../media/image7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89.emf"/><Relationship Id="rId5" Type="http://schemas.openxmlformats.org/officeDocument/2006/relationships/oleObject" Target="../embeddings/oleObject62.bin"/><Relationship Id="rId6" Type="http://schemas.openxmlformats.org/officeDocument/2006/relationships/image" Target="../media/image115.emf"/><Relationship Id="rId7" Type="http://schemas.openxmlformats.org/officeDocument/2006/relationships/oleObject" Target="../embeddings/oleObject63.bin"/><Relationship Id="rId8" Type="http://schemas.openxmlformats.org/officeDocument/2006/relationships/image" Target="../media/image116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97.png"/><Relationship Id="rId5" Type="http://schemas.openxmlformats.org/officeDocument/2006/relationships/image" Target="../media/image89.emf"/><Relationship Id="rId6" Type="http://schemas.openxmlformats.org/officeDocument/2006/relationships/oleObject" Target="../embeddings/oleObject64.bin"/><Relationship Id="rId7" Type="http://schemas.openxmlformats.org/officeDocument/2006/relationships/image" Target="../media/image115.emf"/><Relationship Id="rId8" Type="http://schemas.openxmlformats.org/officeDocument/2006/relationships/oleObject" Target="../embeddings/oleObject65.bin"/><Relationship Id="rId9" Type="http://schemas.openxmlformats.org/officeDocument/2006/relationships/image" Target="../media/image116.emf"/><Relationship Id="rId10" Type="http://schemas.openxmlformats.org/officeDocument/2006/relationships/image" Target="../media/image117.png"/><Relationship Id="rId11" Type="http://schemas.openxmlformats.org/officeDocument/2006/relationships/image" Target="../media/image118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8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6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7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1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image" Target="../media/image1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oleObject" Target="../embeddings/oleObject6.bin"/><Relationship Id="rId10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emf"/><Relationship Id="rId12" Type="http://schemas.openxmlformats.org/officeDocument/2006/relationships/image" Target="../media/image28.emf"/><Relationship Id="rId13" Type="http://schemas.openxmlformats.org/officeDocument/2006/relationships/image" Target="../media/image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24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25.emf"/><Relationship Id="rId8" Type="http://schemas.openxmlformats.org/officeDocument/2006/relationships/oleObject" Target="../embeddings/oleObject10.bin"/><Relationship Id="rId9" Type="http://schemas.openxmlformats.org/officeDocument/2006/relationships/image" Target="../media/image26.emf"/><Relationship Id="rId10" Type="http://schemas.openxmlformats.org/officeDocument/2006/relationships/oleObject" Target="../embeddings/oleObject1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oleObject" Target="../embeddings/oleObject12.bin"/><Relationship Id="rId5" Type="http://schemas.openxmlformats.org/officeDocument/2006/relationships/image" Target="../media/image33.emf"/><Relationship Id="rId6" Type="http://schemas.openxmlformats.org/officeDocument/2006/relationships/oleObject" Target="../embeddings/oleObject13.bin"/><Relationship Id="rId7" Type="http://schemas.openxmlformats.org/officeDocument/2006/relationships/image" Target="../media/image34.emf"/><Relationship Id="rId8" Type="http://schemas.openxmlformats.org/officeDocument/2006/relationships/oleObject" Target="../embeddings/oleObject14.bin"/><Relationship Id="rId9" Type="http://schemas.openxmlformats.org/officeDocument/2006/relationships/image" Target="../media/image35.emf"/><Relationship Id="rId10" Type="http://schemas.openxmlformats.org/officeDocument/2006/relationships/oleObject" Target="../embeddings/oleObject15.bin"/><Relationship Id="rId11" Type="http://schemas.openxmlformats.org/officeDocument/2006/relationships/image" Target="../media/image3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6" y="1"/>
            <a:ext cx="5904702" cy="93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0453"/>
            <a:ext cx="10080625" cy="64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itle 1"/>
          <p:cNvSpPr>
            <a:spLocks noGrp="1"/>
          </p:cNvSpPr>
          <p:nvPr>
            <p:ph type="ctrTitle"/>
          </p:nvPr>
        </p:nvSpPr>
        <p:spPr>
          <a:xfrm>
            <a:off x="185209" y="1695535"/>
            <a:ext cx="9139370" cy="1620430"/>
          </a:xfrm>
        </p:spPr>
        <p:txBody>
          <a:bodyPr/>
          <a:lstStyle/>
          <a:p>
            <a:r>
              <a:rPr lang="en-US" sz="4800" dirty="0" smtClean="0">
                <a:latin typeface="Arial" charset="0"/>
              </a:rPr>
              <a:t>Event-by-event flow from ATLAS</a:t>
            </a:r>
            <a:endParaRPr lang="en-US" sz="4800" dirty="0">
              <a:latin typeface="Arial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3297889" y="4157373"/>
            <a:ext cx="3515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Jiangyong Jia</a:t>
            </a:r>
          </a:p>
        </p:txBody>
      </p:sp>
    </p:spTree>
    <p:extLst>
      <p:ext uri="{BB962C8B-B14F-4D97-AF65-F5344CB8AC3E}">
        <p14:creationId xmlns:p14="http://schemas.microsoft.com/office/powerpoint/2010/main" val="3986748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080625" cy="684221"/>
          </a:xfrm>
        </p:spPr>
        <p:txBody>
          <a:bodyPr/>
          <a:lstStyle/>
          <a:p>
            <a:r>
              <a:rPr lang="en-US">
                <a:latin typeface="Arial" charset="0"/>
              </a:rPr>
              <a:t>Two-plane correlations</a:t>
            </a:r>
          </a:p>
        </p:txBody>
      </p:sp>
      <p:sp>
        <p:nvSpPr>
          <p:cNvPr id="3584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18954" indent="-314982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59929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63900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67872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71844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75815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779787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283758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51F326E-FD3E-B544-9766-7B5993E51DE3}" type="slidenum">
              <a:rPr lang="en-US" sz="1500">
                <a:solidFill>
                  <a:schemeClr val="bg1"/>
                </a:solidFill>
                <a:ea typeface="SimSun" charset="0"/>
                <a:cs typeface="SimSun" charset="0"/>
              </a:rPr>
              <a:pPr eaLnBrk="1" hangingPunct="1"/>
              <a:t>10</a:t>
            </a:fld>
            <a:endParaRPr lang="en-US" sz="150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pic>
        <p:nvPicPr>
          <p:cNvPr id="35843" name="Picture 1" descr="Screen Shot 2012-05-26 at 11.34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704"/>
            <a:ext cx="10080625" cy="244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844" name="Object 3"/>
          <p:cNvGraphicFramePr>
            <a:graphicFrameLocks noChangeAspect="1"/>
          </p:cNvGraphicFramePr>
          <p:nvPr/>
        </p:nvGraphicFramePr>
        <p:xfrm>
          <a:off x="420026" y="671972"/>
          <a:ext cx="2016125" cy="404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62" name="Equation" r:id="rId4" imgW="1333500" imgH="266700" progId="Equation.DSMT4">
                  <p:embed/>
                </p:oleObj>
              </mc:Choice>
              <mc:Fallback>
                <p:oleObj name="Equation" r:id="rId4" imgW="13335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026" y="671972"/>
                        <a:ext cx="2016125" cy="404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5" name="Object 3"/>
          <p:cNvGraphicFramePr>
            <a:graphicFrameLocks noChangeAspect="1"/>
          </p:cNvGraphicFramePr>
          <p:nvPr/>
        </p:nvGraphicFramePr>
        <p:xfrm>
          <a:off x="2940183" y="671972"/>
          <a:ext cx="2054627" cy="404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63" name="Equation" r:id="rId6" imgW="1358900" imgH="266700" progId="Equation.DSMT4">
                  <p:embed/>
                </p:oleObj>
              </mc:Choice>
              <mc:Fallback>
                <p:oleObj name="Equation" r:id="rId6" imgW="13589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0183" y="671972"/>
                        <a:ext cx="2054627" cy="404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6" name="Object 3"/>
          <p:cNvGraphicFramePr>
            <a:graphicFrameLocks noChangeAspect="1"/>
          </p:cNvGraphicFramePr>
          <p:nvPr/>
        </p:nvGraphicFramePr>
        <p:xfrm>
          <a:off x="5460339" y="671972"/>
          <a:ext cx="2035377" cy="404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64" name="Equation" r:id="rId8" imgW="1346200" imgH="266700" progId="Equation.DSMT4">
                  <p:embed/>
                </p:oleObj>
              </mc:Choice>
              <mc:Fallback>
                <p:oleObj name="Equation" r:id="rId8" imgW="13462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0339" y="671972"/>
                        <a:ext cx="2035377" cy="404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7" name="Object 3"/>
          <p:cNvGraphicFramePr>
            <a:graphicFrameLocks noChangeAspect="1"/>
          </p:cNvGraphicFramePr>
          <p:nvPr/>
        </p:nvGraphicFramePr>
        <p:xfrm>
          <a:off x="7905241" y="671972"/>
          <a:ext cx="1996873" cy="404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65" name="Equation" r:id="rId10" imgW="1320800" imgH="266700" progId="Equation.3">
                  <p:embed/>
                </p:oleObj>
              </mc:Choice>
              <mc:Fallback>
                <p:oleObj name="Equation" r:id="rId10" imgW="13208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5241" y="671972"/>
                        <a:ext cx="1996873" cy="404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1374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080625" cy="684221"/>
          </a:xfrm>
        </p:spPr>
        <p:txBody>
          <a:bodyPr/>
          <a:lstStyle/>
          <a:p>
            <a:r>
              <a:rPr lang="en-US">
                <a:latin typeface="Arial" charset="0"/>
              </a:rPr>
              <a:t>Two-plane correlations</a:t>
            </a:r>
          </a:p>
        </p:txBody>
      </p:sp>
      <p:sp>
        <p:nvSpPr>
          <p:cNvPr id="3686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18954" indent="-314982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59929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63900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67872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71844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75815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779787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283758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48EDD43-AF23-9049-9784-7054AA346C43}" type="slidenum">
              <a:rPr lang="en-US" sz="1500">
                <a:solidFill>
                  <a:schemeClr val="bg1"/>
                </a:solidFill>
                <a:ea typeface="SimSun" charset="0"/>
                <a:cs typeface="SimSun" charset="0"/>
              </a:rPr>
              <a:pPr eaLnBrk="1" hangingPunct="1"/>
              <a:t>11</a:t>
            </a:fld>
            <a:endParaRPr lang="en-US" sz="150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pic>
        <p:nvPicPr>
          <p:cNvPr id="36867" name="Picture 1" descr="Screen Shot 2012-05-26 at 11.34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704"/>
            <a:ext cx="10080625" cy="244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10" descr="Screen Shot 2012-05-26 at 11.34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3822"/>
            <a:ext cx="5026312" cy="249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869" name="Object 3"/>
          <p:cNvGraphicFramePr>
            <a:graphicFrameLocks noChangeAspect="1"/>
          </p:cNvGraphicFramePr>
          <p:nvPr/>
        </p:nvGraphicFramePr>
        <p:xfrm>
          <a:off x="420026" y="671972"/>
          <a:ext cx="2016125" cy="404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89" name="Equation" r:id="rId5" imgW="1333500" imgH="266700" progId="Equation.DSMT4">
                  <p:embed/>
                </p:oleObj>
              </mc:Choice>
              <mc:Fallback>
                <p:oleObj name="Equation" r:id="rId5" imgW="13335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026" y="671972"/>
                        <a:ext cx="2016125" cy="404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0" name="Object 3"/>
          <p:cNvGraphicFramePr>
            <a:graphicFrameLocks noChangeAspect="1"/>
          </p:cNvGraphicFramePr>
          <p:nvPr/>
        </p:nvGraphicFramePr>
        <p:xfrm>
          <a:off x="2940183" y="671972"/>
          <a:ext cx="2054627" cy="404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90" name="Equation" r:id="rId7" imgW="1358900" imgH="266700" progId="Equation.DSMT4">
                  <p:embed/>
                </p:oleObj>
              </mc:Choice>
              <mc:Fallback>
                <p:oleObj name="Equation" r:id="rId7" imgW="13589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0183" y="671972"/>
                        <a:ext cx="2054627" cy="404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1" name="Object 3"/>
          <p:cNvGraphicFramePr>
            <a:graphicFrameLocks noChangeAspect="1"/>
          </p:cNvGraphicFramePr>
          <p:nvPr/>
        </p:nvGraphicFramePr>
        <p:xfrm>
          <a:off x="5460339" y="671972"/>
          <a:ext cx="2035377" cy="404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91" name="Equation" r:id="rId9" imgW="1346200" imgH="266700" progId="Equation.DSMT4">
                  <p:embed/>
                </p:oleObj>
              </mc:Choice>
              <mc:Fallback>
                <p:oleObj name="Equation" r:id="rId9" imgW="13462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0339" y="671972"/>
                        <a:ext cx="2035377" cy="404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2" name="Object 3"/>
          <p:cNvGraphicFramePr>
            <a:graphicFrameLocks noChangeAspect="1"/>
          </p:cNvGraphicFramePr>
          <p:nvPr/>
        </p:nvGraphicFramePr>
        <p:xfrm>
          <a:off x="7905241" y="671972"/>
          <a:ext cx="1996873" cy="404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92" name="Equation" r:id="rId11" imgW="1320800" imgH="266700" progId="Equation.DSMT4">
                  <p:embed/>
                </p:oleObj>
              </mc:Choice>
              <mc:Fallback>
                <p:oleObj name="Equation" r:id="rId11" imgW="13208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5241" y="671972"/>
                        <a:ext cx="1996873" cy="404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3" name="Object 3"/>
          <p:cNvGraphicFramePr>
            <a:graphicFrameLocks noChangeAspect="1"/>
          </p:cNvGraphicFramePr>
          <p:nvPr/>
        </p:nvGraphicFramePr>
        <p:xfrm>
          <a:off x="504031" y="3779838"/>
          <a:ext cx="2016125" cy="404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93" name="Equation" r:id="rId13" imgW="1333500" imgH="266700" progId="Equation.DSMT4">
                  <p:embed/>
                </p:oleObj>
              </mc:Choice>
              <mc:Fallback>
                <p:oleObj name="Equation" r:id="rId13" imgW="13335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031" y="3779838"/>
                        <a:ext cx="2016125" cy="404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4" name="Object 3"/>
          <p:cNvGraphicFramePr>
            <a:graphicFrameLocks noChangeAspect="1"/>
          </p:cNvGraphicFramePr>
          <p:nvPr/>
        </p:nvGraphicFramePr>
        <p:xfrm>
          <a:off x="2959435" y="3779838"/>
          <a:ext cx="1996873" cy="404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94" name="Equation" r:id="rId15" imgW="1320800" imgH="266700" progId="Equation.DSMT4">
                  <p:embed/>
                </p:oleObj>
              </mc:Choice>
              <mc:Fallback>
                <p:oleObj name="Equation" r:id="rId15" imgW="13208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9435" y="3779838"/>
                        <a:ext cx="1996873" cy="404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10" name="Rectangle 17"/>
          <p:cNvSpPr>
            <a:spLocks noChangeArrowheads="1"/>
          </p:cNvSpPr>
          <p:nvPr/>
        </p:nvSpPr>
        <p:spPr bwMode="auto">
          <a:xfrm>
            <a:off x="1260078" y="6982200"/>
            <a:ext cx="8652536" cy="57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/>
          <a:p>
            <a:r>
              <a:rPr lang="en-US" sz="3100" dirty="0">
                <a:solidFill>
                  <a:srgbClr val="FF0000"/>
                </a:solidFill>
              </a:rPr>
              <a:t>Rich </a:t>
            </a:r>
            <a:r>
              <a:rPr lang="en-US" sz="3100" dirty="0" smtClean="0">
                <a:solidFill>
                  <a:srgbClr val="FF0000"/>
                </a:solidFill>
              </a:rPr>
              <a:t>patterns for the centrality dependence</a:t>
            </a:r>
            <a:endParaRPr lang="en-US" sz="3100" dirty="0">
              <a:solidFill>
                <a:srgbClr val="FF0000"/>
              </a:solidFill>
            </a:endParaRPr>
          </a:p>
        </p:txBody>
      </p:sp>
      <p:graphicFrame>
        <p:nvGraphicFramePr>
          <p:cNvPr id="20" name="Object 40"/>
          <p:cNvGraphicFramePr>
            <a:graphicFrameLocks noChangeAspect="1"/>
          </p:cNvGraphicFramePr>
          <p:nvPr/>
        </p:nvGraphicFramePr>
        <p:xfrm>
          <a:off x="252016" y="6563969"/>
          <a:ext cx="6384396" cy="57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95" name="Equation" r:id="rId17" imgW="2971800" imgH="266700" progId="Equation.3">
                  <p:embed/>
                </p:oleObj>
              </mc:Choice>
              <mc:Fallback>
                <p:oleObj name="Equation" r:id="rId17" imgW="29718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016" y="6563969"/>
                        <a:ext cx="6384396" cy="57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>
            <a:cxnSpLocks noChangeShapeType="1"/>
          </p:cNvCxnSpPr>
          <p:nvPr/>
        </p:nvCxnSpPr>
        <p:spPr bwMode="auto">
          <a:xfrm>
            <a:off x="1848114" y="5963743"/>
            <a:ext cx="1428089" cy="75596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3780234" y="5711754"/>
            <a:ext cx="1260078" cy="100795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972432" y="6719711"/>
            <a:ext cx="1619547" cy="3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 smtClean="0">
                <a:latin typeface="Arial" charset="0"/>
                <a:cs typeface="Arial" charset="0"/>
              </a:rPr>
              <a:t>Teaney</a:t>
            </a:r>
            <a:r>
              <a:rPr lang="en-US" sz="1800" dirty="0" smtClean="0">
                <a:latin typeface="Arial" charset="0"/>
                <a:cs typeface="Arial" charset="0"/>
              </a:rPr>
              <a:t> </a:t>
            </a:r>
            <a:r>
              <a:rPr lang="en-US" sz="1800" dirty="0">
                <a:latin typeface="Arial" charset="0"/>
                <a:cs typeface="Arial" charset="0"/>
              </a:rPr>
              <a:t>&amp; Yan</a:t>
            </a:r>
          </a:p>
        </p:txBody>
      </p:sp>
    </p:spTree>
    <p:extLst>
      <p:ext uri="{BB962C8B-B14F-4D97-AF65-F5344CB8AC3E}">
        <p14:creationId xmlns:p14="http://schemas.microsoft.com/office/powerpoint/2010/main" val="3834137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10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417963" y="419982"/>
            <a:ext cx="3302454" cy="6199984"/>
            <a:chOff x="3100004" y="685800"/>
            <a:chExt cx="2995996" cy="5624233"/>
          </a:xfrm>
        </p:grpSpPr>
        <p:sp>
          <p:nvSpPr>
            <p:cNvPr id="37900" name="TextBox 15"/>
            <p:cNvSpPr txBox="1">
              <a:spLocks noChangeArrowheads="1"/>
            </p:cNvSpPr>
            <p:nvPr/>
          </p:nvSpPr>
          <p:spPr bwMode="auto">
            <a:xfrm>
              <a:off x="3352448" y="685800"/>
              <a:ext cx="2386532" cy="41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0000"/>
                  </a:solidFill>
                  <a:latin typeface="Arial" charset="0"/>
                  <a:cs typeface="Arial" charset="0"/>
                </a:rPr>
                <a:t>“2-4-6” correlation</a:t>
              </a:r>
            </a:p>
          </p:txBody>
        </p:sp>
        <p:pic>
          <p:nvPicPr>
            <p:cNvPr id="37901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0004" y="1073666"/>
              <a:ext cx="2995996" cy="5236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785171" y="419982"/>
            <a:ext cx="3295454" cy="6140487"/>
            <a:chOff x="6154756" y="685800"/>
            <a:chExt cx="2989243" cy="5569878"/>
          </a:xfrm>
        </p:grpSpPr>
        <p:sp>
          <p:nvSpPr>
            <p:cNvPr id="37898" name="TextBox 16"/>
            <p:cNvSpPr txBox="1">
              <a:spLocks noChangeArrowheads="1"/>
            </p:cNvSpPr>
            <p:nvPr/>
          </p:nvSpPr>
          <p:spPr bwMode="auto">
            <a:xfrm>
              <a:off x="6400816" y="685800"/>
              <a:ext cx="2386210" cy="418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0000"/>
                  </a:solidFill>
                  <a:latin typeface="Arial" charset="0"/>
                  <a:cs typeface="Arial" charset="0"/>
                </a:rPr>
                <a:t>“2-3-4” correlation</a:t>
              </a:r>
            </a:p>
          </p:txBody>
        </p:sp>
        <p:pic>
          <p:nvPicPr>
            <p:cNvPr id="37899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4756" y="1072134"/>
              <a:ext cx="2989243" cy="5183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89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80625" cy="587975"/>
          </a:xfrm>
        </p:spPr>
        <p:txBody>
          <a:bodyPr/>
          <a:lstStyle/>
          <a:p>
            <a:r>
              <a:rPr lang="en-US">
                <a:latin typeface="Arial" charset="0"/>
              </a:rPr>
              <a:t>Three-plane correlations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18954" indent="-314982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59929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63900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67872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71844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75815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779787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283758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3559650-C37E-364B-B3E9-EE7E08C8E142}" type="slidenum">
              <a:rPr lang="en-US" sz="1500">
                <a:solidFill>
                  <a:schemeClr val="bg1"/>
                </a:solidFill>
                <a:ea typeface="SimSun" charset="0"/>
                <a:cs typeface="SimSun" charset="0"/>
              </a:rPr>
              <a:pPr eaLnBrk="1" hangingPunct="1"/>
              <a:t>12</a:t>
            </a:fld>
            <a:endParaRPr lang="en-US" sz="150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sp>
        <p:nvSpPr>
          <p:cNvPr id="37893" name="TextBox 14"/>
          <p:cNvSpPr txBox="1">
            <a:spLocks noChangeArrowheads="1"/>
          </p:cNvSpPr>
          <p:nvPr/>
        </p:nvSpPr>
        <p:spPr bwMode="auto">
          <a:xfrm>
            <a:off x="420027" y="419982"/>
            <a:ext cx="2649539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“2-3-5” correlation</a:t>
            </a:r>
          </a:p>
        </p:txBody>
      </p:sp>
      <p:pic>
        <p:nvPicPr>
          <p:cNvPr id="3789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714"/>
            <a:ext cx="3325206" cy="578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Rectangle 17"/>
          <p:cNvSpPr>
            <a:spLocks noChangeArrowheads="1"/>
          </p:cNvSpPr>
          <p:nvPr/>
        </p:nvSpPr>
        <p:spPr bwMode="auto">
          <a:xfrm>
            <a:off x="1260078" y="6982200"/>
            <a:ext cx="8652536" cy="57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/>
          <a:p>
            <a:r>
              <a:rPr lang="en-US" sz="3100" dirty="0">
                <a:solidFill>
                  <a:srgbClr val="FF0000"/>
                </a:solidFill>
              </a:rPr>
              <a:t>Rich </a:t>
            </a:r>
            <a:r>
              <a:rPr lang="en-US" sz="3100" dirty="0" smtClean="0">
                <a:solidFill>
                  <a:srgbClr val="FF0000"/>
                </a:solidFill>
              </a:rPr>
              <a:t>patterns for the centrality dependence</a:t>
            </a:r>
            <a:endParaRPr lang="en-US" sz="3100" dirty="0">
              <a:solidFill>
                <a:srgbClr val="FF0000"/>
              </a:solidFill>
            </a:endParaRPr>
          </a:p>
        </p:txBody>
      </p:sp>
      <p:graphicFrame>
        <p:nvGraphicFramePr>
          <p:cNvPr id="56329" name="Object 40"/>
          <p:cNvGraphicFramePr>
            <a:graphicFrameLocks noChangeAspect="1"/>
          </p:cNvGraphicFramePr>
          <p:nvPr/>
        </p:nvGraphicFramePr>
        <p:xfrm>
          <a:off x="252016" y="6563969"/>
          <a:ext cx="5183821" cy="57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25" name="Equation" r:id="rId6" imgW="2413000" imgH="266700" progId="Equation.3">
                  <p:embed/>
                </p:oleObj>
              </mc:Choice>
              <mc:Fallback>
                <p:oleObj name="Equation" r:id="rId6" imgW="24130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016" y="6563969"/>
                        <a:ext cx="5183821" cy="57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/>
          <p:cNvCxnSpPr/>
          <p:nvPr/>
        </p:nvCxnSpPr>
        <p:spPr bwMode="auto">
          <a:xfrm>
            <a:off x="2296886" y="2186728"/>
            <a:ext cx="938632" cy="4572251"/>
          </a:xfrm>
          <a:prstGeom prst="straightConnector1">
            <a:avLst/>
          </a:prstGeom>
          <a:solidFill>
            <a:srgbClr val="F0F94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906529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4" descr="Fig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"/>
          <a:stretch>
            <a:fillRect/>
          </a:stretch>
        </p:blipFill>
        <p:spPr bwMode="auto">
          <a:xfrm>
            <a:off x="1848115" y="671972"/>
            <a:ext cx="8400521" cy="619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080625" cy="684221"/>
          </a:xfrm>
        </p:spPr>
        <p:txBody>
          <a:bodyPr/>
          <a:lstStyle/>
          <a:p>
            <a:r>
              <a:rPr lang="en-US">
                <a:latin typeface="Arial" charset="0"/>
              </a:rPr>
              <a:t>Compare with EbE hydro calculation: 2-plane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18954" indent="-314982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59929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63900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67872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71844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75815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779787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283758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10BF04D-79DB-9241-A0E0-3241012DEB93}" type="slidenum">
              <a:rPr lang="en-US" sz="1500">
                <a:solidFill>
                  <a:schemeClr val="bg1"/>
                </a:solidFill>
                <a:ea typeface="SimSun" charset="0"/>
                <a:cs typeface="SimSun" charset="0"/>
              </a:rPr>
              <a:pPr eaLnBrk="1" hangingPunct="1"/>
              <a:t>13</a:t>
            </a:fld>
            <a:endParaRPr lang="en-US" sz="150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1260078" y="7307686"/>
            <a:ext cx="4032250" cy="25198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0794" tIns="50397" rIns="100794" bIns="50397"/>
          <a:lstStyle/>
          <a:p>
            <a:pPr algn="ctr"/>
            <a:endParaRPr lang="en-US"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38917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1" y="2164658"/>
            <a:ext cx="2101881" cy="23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7884"/>
            <a:ext cx="2009125" cy="25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51" y="1599432"/>
            <a:ext cx="1440340" cy="33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Box 19"/>
          <p:cNvSpPr txBox="1">
            <a:spLocks noChangeArrowheads="1"/>
          </p:cNvSpPr>
          <p:nvPr/>
        </p:nvSpPr>
        <p:spPr bwMode="auto">
          <a:xfrm>
            <a:off x="1092068" y="7050447"/>
            <a:ext cx="7680213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EbyE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hydro qualitatively reproduce features in the data</a:t>
            </a:r>
          </a:p>
        </p:txBody>
      </p:sp>
      <p:sp>
        <p:nvSpPr>
          <p:cNvPr id="38921" name="TextBox 25"/>
          <p:cNvSpPr txBox="1">
            <a:spLocks noChangeArrowheads="1"/>
          </p:cNvSpPr>
          <p:nvPr/>
        </p:nvSpPr>
        <p:spPr bwMode="auto">
          <a:xfrm>
            <a:off x="0" y="839964"/>
            <a:ext cx="2012625" cy="71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  <a:latin typeface="Arial" charset="0"/>
                <a:cs typeface="Arial" charset="0"/>
              </a:rPr>
              <a:t>Initial geometry </a:t>
            </a:r>
          </a:p>
          <a:p>
            <a:pPr eaLnBrk="1" hangingPunct="1"/>
            <a:r>
              <a:rPr lang="en-US" sz="2000">
                <a:solidFill>
                  <a:srgbClr val="FF0000"/>
                </a:solidFill>
                <a:latin typeface="Arial" charset="0"/>
                <a:cs typeface="Arial" charset="0"/>
              </a:rPr>
              <a:t>+ hydrodynamic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1848115" y="3611845"/>
            <a:ext cx="8232510" cy="3275859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lIns="100794" tIns="50397" rIns="100794" bIns="50397"/>
          <a:lstStyle/>
          <a:p>
            <a:pPr algn="ctr"/>
            <a:endParaRPr lang="en-US">
              <a:latin typeface="Tahoma" charset="0"/>
              <a:ea typeface="宋体" charset="0"/>
              <a:cs typeface="宋体" charset="0"/>
            </a:endParaRPr>
          </a:p>
        </p:txBody>
      </p: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-24501" y="3527848"/>
            <a:ext cx="10248635" cy="3473601"/>
            <a:chOff x="0" y="3200400"/>
            <a:chExt cx="9296400" cy="3150577"/>
          </a:xfrm>
        </p:grpSpPr>
        <p:grpSp>
          <p:nvGrpSpPr>
            <p:cNvPr id="38925" name="Group 20"/>
            <p:cNvGrpSpPr>
              <a:grpSpLocks/>
            </p:cNvGrpSpPr>
            <p:nvPr/>
          </p:nvGrpSpPr>
          <p:grpSpPr bwMode="auto">
            <a:xfrm>
              <a:off x="1676400" y="3200400"/>
              <a:ext cx="7620000" cy="3150577"/>
              <a:chOff x="1530015" y="3200400"/>
              <a:chExt cx="7620000" cy="3150577"/>
            </a:xfrm>
          </p:grpSpPr>
          <p:grpSp>
            <p:nvGrpSpPr>
              <p:cNvPr id="38929" name="Group 21"/>
              <p:cNvGrpSpPr>
                <a:grpSpLocks/>
              </p:cNvGrpSpPr>
              <p:nvPr/>
            </p:nvGrpSpPr>
            <p:grpSpPr bwMode="auto">
              <a:xfrm>
                <a:off x="1530015" y="3200400"/>
                <a:ext cx="7620000" cy="3150577"/>
                <a:chOff x="1143000" y="533400"/>
                <a:chExt cx="7924800" cy="3276600"/>
              </a:xfrm>
            </p:grpSpPr>
            <p:pic>
              <p:nvPicPr>
                <p:cNvPr id="38931" name="Picture 23" descr="Fig1.eps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2470"/>
                <a:stretch>
                  <a:fillRect/>
                </a:stretch>
              </p:blipFill>
              <p:spPr bwMode="auto">
                <a:xfrm>
                  <a:off x="1143000" y="533400"/>
                  <a:ext cx="7924800" cy="28379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932" name="Picture 24" descr="Fig1.eps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2564" b="244"/>
                <a:stretch>
                  <a:fillRect/>
                </a:stretch>
              </p:blipFill>
              <p:spPr bwMode="auto">
                <a:xfrm>
                  <a:off x="1143000" y="3380590"/>
                  <a:ext cx="7924800" cy="4294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8930" name="Rectangle 22"/>
              <p:cNvSpPr>
                <a:spLocks noChangeArrowheads="1"/>
              </p:cNvSpPr>
              <p:nvPr/>
            </p:nvSpPr>
            <p:spPr bwMode="auto">
              <a:xfrm>
                <a:off x="1676400" y="6096000"/>
                <a:ext cx="3657600" cy="228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algn="ctr"/>
                <a:endParaRPr lang="en-US">
                  <a:latin typeface="Tahoma" charset="0"/>
                  <a:ea typeface="宋体" charset="0"/>
                  <a:cs typeface="宋体" charset="0"/>
                </a:endParaRPr>
              </a:p>
            </p:txBody>
          </p:sp>
        </p:grpSp>
        <p:pic>
          <p:nvPicPr>
            <p:cNvPr id="38926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674"/>
            <a:stretch>
              <a:fillRect/>
            </a:stretch>
          </p:blipFill>
          <p:spPr bwMode="auto">
            <a:xfrm>
              <a:off x="12021" y="4707255"/>
              <a:ext cx="1101094" cy="23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7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6" y="5181601"/>
              <a:ext cx="1114846" cy="227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8" name="TextBox 28"/>
            <p:cNvSpPr txBox="1">
              <a:spLocks noChangeArrowheads="1"/>
            </p:cNvSpPr>
            <p:nvPr/>
          </p:nvSpPr>
          <p:spPr bwMode="auto">
            <a:xfrm>
              <a:off x="0" y="3962400"/>
              <a:ext cx="16344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  <a:latin typeface="Arial" charset="0"/>
                  <a:cs typeface="Arial" charset="0"/>
                </a:rPr>
                <a:t>geometry only</a:t>
              </a:r>
            </a:p>
          </p:txBody>
        </p:sp>
      </p:grpSp>
      <p:sp>
        <p:nvSpPr>
          <p:cNvPr id="38924" name="TextBox 1"/>
          <p:cNvSpPr txBox="1">
            <a:spLocks noChangeArrowheads="1"/>
          </p:cNvSpPr>
          <p:nvPr/>
        </p:nvSpPr>
        <p:spPr bwMode="auto">
          <a:xfrm>
            <a:off x="168011" y="3191863"/>
            <a:ext cx="1603099" cy="40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Arial" charset="0"/>
                <a:cs typeface="Arial" charset="0"/>
              </a:rPr>
              <a:t>Zhe &amp; Heinz</a:t>
            </a:r>
          </a:p>
        </p:txBody>
      </p:sp>
    </p:spTree>
    <p:extLst>
      <p:ext uri="{BB962C8B-B14F-4D97-AF65-F5344CB8AC3E}">
        <p14:creationId xmlns:p14="http://schemas.microsoft.com/office/powerpoint/2010/main" val="2117517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080625" cy="684221"/>
          </a:xfrm>
        </p:spPr>
        <p:txBody>
          <a:bodyPr/>
          <a:lstStyle/>
          <a:p>
            <a:r>
              <a:rPr lang="en-US">
                <a:latin typeface="Arial" charset="0"/>
              </a:rPr>
              <a:t>Compare with EbE hydro calculation: 3-plane</a:t>
            </a:r>
          </a:p>
        </p:txBody>
      </p:sp>
      <p:sp>
        <p:nvSpPr>
          <p:cNvPr id="3993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18954" indent="-314982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59929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63900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67872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71844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75815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779787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283758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60F72E2-4C36-9048-B94A-7B395276B64F}" type="slidenum">
              <a:rPr lang="en-US" sz="1500">
                <a:solidFill>
                  <a:schemeClr val="bg1"/>
                </a:solidFill>
                <a:ea typeface="SimSun" charset="0"/>
                <a:cs typeface="SimSun" charset="0"/>
              </a:rPr>
              <a:pPr eaLnBrk="1" hangingPunct="1"/>
              <a:t>14</a:t>
            </a:fld>
            <a:endParaRPr lang="en-US" sz="150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pic>
        <p:nvPicPr>
          <p:cNvPr id="39939" name="Picture 7" descr="Fig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" r="1968" b="4433"/>
          <a:stretch>
            <a:fillRect/>
          </a:stretch>
        </p:blipFill>
        <p:spPr bwMode="auto">
          <a:xfrm>
            <a:off x="2084380" y="671971"/>
            <a:ext cx="7961243" cy="572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1" y="2164658"/>
            <a:ext cx="2101881" cy="23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7884"/>
            <a:ext cx="2009125" cy="25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51" y="1599432"/>
            <a:ext cx="1440340" cy="33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Box 17"/>
          <p:cNvSpPr txBox="1">
            <a:spLocks noChangeArrowheads="1"/>
          </p:cNvSpPr>
          <p:nvPr/>
        </p:nvSpPr>
        <p:spPr bwMode="auto">
          <a:xfrm>
            <a:off x="0" y="839964"/>
            <a:ext cx="2012625" cy="71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  <a:latin typeface="Arial" charset="0"/>
                <a:cs typeface="Arial" charset="0"/>
              </a:rPr>
              <a:t>Initial geometry </a:t>
            </a:r>
          </a:p>
          <a:p>
            <a:pPr eaLnBrk="1" hangingPunct="1"/>
            <a:r>
              <a:rPr lang="en-US" sz="2000">
                <a:solidFill>
                  <a:srgbClr val="FF0000"/>
                </a:solidFill>
                <a:latin typeface="Arial" charset="0"/>
                <a:cs typeface="Arial" charset="0"/>
              </a:rPr>
              <a:t>+ hydrodynamic</a:t>
            </a:r>
          </a:p>
        </p:txBody>
      </p:sp>
      <p:sp>
        <p:nvSpPr>
          <p:cNvPr id="39944" name="TextBox 8"/>
          <p:cNvSpPr txBox="1">
            <a:spLocks noChangeArrowheads="1"/>
          </p:cNvSpPr>
          <p:nvPr/>
        </p:nvSpPr>
        <p:spPr bwMode="auto">
          <a:xfrm>
            <a:off x="5705354" y="6311980"/>
            <a:ext cx="679042" cy="407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Arial" charset="0"/>
                <a:cs typeface="Arial" charset="0"/>
              </a:rPr>
              <a:t>N</a:t>
            </a:r>
            <a:r>
              <a:rPr lang="en-US" sz="2000" baseline="-25000">
                <a:latin typeface="Arial" charset="0"/>
                <a:cs typeface="Arial" charset="0"/>
              </a:rPr>
              <a:t>part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848115" y="3527848"/>
            <a:ext cx="8232510" cy="3275859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lIns="100794" tIns="50397" rIns="100794" bIns="50397"/>
          <a:lstStyle/>
          <a:p>
            <a:pPr algn="ctr"/>
            <a:endParaRPr lang="en-US">
              <a:latin typeface="Tahoma" charset="0"/>
              <a:ea typeface="宋体" charset="0"/>
              <a:cs typeface="宋体" charset="0"/>
            </a:endParaRPr>
          </a:p>
        </p:txBody>
      </p: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-24501" y="3611845"/>
            <a:ext cx="10105127" cy="3239111"/>
            <a:chOff x="-22667" y="3276600"/>
            <a:chExt cx="9166667" cy="2937740"/>
          </a:xfrm>
        </p:grpSpPr>
        <p:grpSp>
          <p:nvGrpSpPr>
            <p:cNvPr id="39949" name="Group 11"/>
            <p:cNvGrpSpPr>
              <a:grpSpLocks/>
            </p:cNvGrpSpPr>
            <p:nvPr/>
          </p:nvGrpSpPr>
          <p:grpSpPr bwMode="auto">
            <a:xfrm>
              <a:off x="1701800" y="3276600"/>
              <a:ext cx="7442200" cy="2937740"/>
              <a:chOff x="990600" y="3615460"/>
              <a:chExt cx="7367529" cy="2937740"/>
            </a:xfrm>
          </p:grpSpPr>
          <p:pic>
            <p:nvPicPr>
              <p:cNvPr id="39953" name="Picture 6" descr="Fig3.eps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7" r="2049" b="51843"/>
              <a:stretch>
                <a:fillRect/>
              </a:stretch>
            </p:blipFill>
            <p:spPr bwMode="auto">
              <a:xfrm>
                <a:off x="1143000" y="3615460"/>
                <a:ext cx="7215129" cy="2562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54" name="Picture 19" descr="Fig3.eps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593" r="2049" b="603"/>
              <a:stretch>
                <a:fillRect/>
              </a:stretch>
            </p:blipFill>
            <p:spPr bwMode="auto">
              <a:xfrm>
                <a:off x="1143000" y="6172200"/>
                <a:ext cx="7215129" cy="3776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955" name="Rectangle 20"/>
              <p:cNvSpPr>
                <a:spLocks noChangeArrowheads="1"/>
              </p:cNvSpPr>
              <p:nvPr/>
            </p:nvSpPr>
            <p:spPr bwMode="auto">
              <a:xfrm>
                <a:off x="990600" y="6324600"/>
                <a:ext cx="3733800" cy="2286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algn="ctr"/>
                <a:endParaRPr lang="en-US">
                  <a:latin typeface="Tahoma" charset="0"/>
                  <a:ea typeface="宋体" charset="0"/>
                  <a:cs typeface="宋体" charset="0"/>
                </a:endParaRPr>
              </a:p>
            </p:txBody>
          </p:sp>
        </p:grpSp>
        <p:pic>
          <p:nvPicPr>
            <p:cNvPr id="39950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674"/>
            <a:stretch>
              <a:fillRect/>
            </a:stretch>
          </p:blipFill>
          <p:spPr bwMode="auto">
            <a:xfrm>
              <a:off x="-10646" y="4707255"/>
              <a:ext cx="1101094" cy="23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1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721" y="5181601"/>
              <a:ext cx="1114846" cy="227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2" name="TextBox 23"/>
            <p:cNvSpPr txBox="1">
              <a:spLocks noChangeArrowheads="1"/>
            </p:cNvSpPr>
            <p:nvPr/>
          </p:nvSpPr>
          <p:spPr bwMode="auto">
            <a:xfrm>
              <a:off x="-22667" y="3962400"/>
              <a:ext cx="16344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  <a:latin typeface="Arial" charset="0"/>
                  <a:cs typeface="Arial" charset="0"/>
                </a:rPr>
                <a:t>geometry only</a:t>
              </a:r>
            </a:p>
          </p:txBody>
        </p:sp>
      </p:grpSp>
      <p:sp>
        <p:nvSpPr>
          <p:cNvPr id="39947" name="TextBox 25"/>
          <p:cNvSpPr txBox="1">
            <a:spLocks noChangeArrowheads="1"/>
          </p:cNvSpPr>
          <p:nvPr/>
        </p:nvSpPr>
        <p:spPr bwMode="auto">
          <a:xfrm>
            <a:off x="1092068" y="7036017"/>
            <a:ext cx="5900128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Over-constraining the transport properties</a:t>
            </a:r>
            <a:endParaRPr lang="en-US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39948" name="TextBox 19"/>
          <p:cNvSpPr txBox="1">
            <a:spLocks noChangeArrowheads="1"/>
          </p:cNvSpPr>
          <p:nvPr/>
        </p:nvSpPr>
        <p:spPr bwMode="auto">
          <a:xfrm>
            <a:off x="168011" y="3191863"/>
            <a:ext cx="1603099" cy="40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Arial" charset="0"/>
                <a:cs typeface="Arial" charset="0"/>
              </a:rPr>
              <a:t>Zhe &amp; Heinz</a:t>
            </a:r>
          </a:p>
        </p:txBody>
      </p:sp>
    </p:spTree>
    <p:extLst>
      <p:ext uri="{BB962C8B-B14F-4D97-AF65-F5344CB8AC3E}">
        <p14:creationId xmlns:p14="http://schemas.microsoft.com/office/powerpoint/2010/main" val="535514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74335"/>
            <a:ext cx="10080625" cy="684194"/>
          </a:xfrm>
        </p:spPr>
        <p:txBody>
          <a:bodyPr/>
          <a:lstStyle/>
          <a:p>
            <a:r>
              <a:rPr lang="en-US" dirty="0"/>
              <a:t>Event-by-event </a:t>
            </a:r>
            <a:r>
              <a:rPr lang="en-US" dirty="0" err="1"/>
              <a:t>v</a:t>
            </a:r>
            <a:r>
              <a:rPr lang="en-US" baseline="-25000" dirty="0" err="1"/>
              <a:t>n</a:t>
            </a:r>
            <a:r>
              <a:rPr lang="en-US" dirty="0"/>
              <a:t> distributions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141D141-8141-41B1-81B1-2121F1912171}" type="slidenum">
              <a:rPr lang="en-US" sz="1400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8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6982" y="3590546"/>
            <a:ext cx="3179096" cy="224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 model of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n</a:t>
            </a:r>
            <a:r>
              <a:rPr lang="en-US" dirty="0" smtClean="0"/>
              <a:t> fluctuations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25983"/>
            <a:ext cx="9891441" cy="1459815"/>
          </a:xfrm>
        </p:spPr>
        <p:txBody>
          <a:bodyPr/>
          <a:lstStyle/>
          <a:p>
            <a:r>
              <a:rPr lang="en-US" sz="2200" dirty="0" smtClean="0"/>
              <a:t>Flow vector</a:t>
            </a:r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pPr marL="503972" lvl="1" indent="0">
              <a:buNone/>
            </a:pPr>
            <a:endParaRPr lang="en-US" sz="800" dirty="0" smtClean="0"/>
          </a:p>
          <a:p>
            <a:r>
              <a:rPr lang="en-US" sz="2200" dirty="0" smtClean="0"/>
              <a:t>Multi</a:t>
            </a:r>
            <a:r>
              <a:rPr lang="en-US" sz="2200" dirty="0"/>
              <a:t>-particle </a:t>
            </a:r>
            <a:r>
              <a:rPr lang="en-US" sz="2200" dirty="0" err="1" smtClean="0"/>
              <a:t>cumulants</a:t>
            </a:r>
            <a:r>
              <a:rPr lang="en-US" sz="2200" dirty="0" smtClean="0"/>
              <a:t> in Gaussian fluctuation limit</a:t>
            </a:r>
            <a:endParaRPr lang="en-US" sz="2200" dirty="0"/>
          </a:p>
          <a:p>
            <a:pPr lvl="1"/>
            <a:endParaRPr lang="en-US" sz="1800" dirty="0"/>
          </a:p>
          <a:p>
            <a:pPr marL="0" indent="0">
              <a:buNone/>
            </a:pPr>
            <a:endParaRPr lang="en-US" sz="2200" dirty="0" smtClean="0"/>
          </a:p>
          <a:p>
            <a:pPr lvl="1"/>
            <a:endParaRPr lang="en-US" sz="800" dirty="0"/>
          </a:p>
          <a:p>
            <a:r>
              <a:rPr lang="en-US" sz="2200" dirty="0"/>
              <a:t>Various estimators of the fluctuations:</a:t>
            </a:r>
          </a:p>
          <a:p>
            <a:endParaRPr lang="en-US" sz="2200" dirty="0"/>
          </a:p>
          <a:p>
            <a:endParaRPr lang="en-US" sz="2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141D141-8141-41B1-81B1-2121F1912171}" type="slidenum">
              <a:rPr lang="en-US" sz="1400" smtClean="0"/>
              <a:t>16</a:t>
            </a:fld>
            <a:endParaRPr lang="en-US"/>
          </a:p>
        </p:txBody>
      </p:sp>
      <p:graphicFrame>
        <p:nvGraphicFramePr>
          <p:cNvPr id="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945247"/>
              </p:ext>
            </p:extLst>
          </p:nvPr>
        </p:nvGraphicFramePr>
        <p:xfrm>
          <a:off x="491468" y="4346015"/>
          <a:ext cx="221297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083" name="Equation" r:id="rId5" imgW="1320800" imgH="368300" progId="Equation.3">
                  <p:embed/>
                </p:oleObj>
              </mc:Choice>
              <mc:Fallback>
                <p:oleObj name="Equation" r:id="rId5" imgW="13208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468" y="4346015"/>
                        <a:ext cx="2212975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059238"/>
              </p:ext>
            </p:extLst>
          </p:nvPr>
        </p:nvGraphicFramePr>
        <p:xfrm>
          <a:off x="3683597" y="4389067"/>
          <a:ext cx="272256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084" name="Equation" r:id="rId7" imgW="1625600" imgH="254000" progId="Equation.3">
                  <p:embed/>
                </p:oleObj>
              </mc:Choice>
              <mc:Fallback>
                <p:oleObj name="Equation" r:id="rId7" imgW="1625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597" y="4389067"/>
                        <a:ext cx="2722563" cy="415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2104630" y="5678764"/>
            <a:ext cx="6552325" cy="954546"/>
            <a:chOff x="2104630" y="5651744"/>
            <a:chExt cx="6552325" cy="954546"/>
          </a:xfrm>
        </p:grpSpPr>
        <p:graphicFrame>
          <p:nvGraphicFramePr>
            <p:cNvPr id="27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04702198"/>
                </p:ext>
              </p:extLst>
            </p:nvPr>
          </p:nvGraphicFramePr>
          <p:xfrm>
            <a:off x="8130501" y="5651744"/>
            <a:ext cx="526454" cy="834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085" name="Equation" r:id="rId9" imgW="330200" imgH="533400" progId="Equation.3">
                    <p:embed/>
                  </p:oleObj>
                </mc:Choice>
                <mc:Fallback>
                  <p:oleObj name="Equation" r:id="rId9" imgW="330200" imgH="533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30501" y="5651744"/>
                          <a:ext cx="526454" cy="83418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86283134"/>
                </p:ext>
              </p:extLst>
            </p:nvPr>
          </p:nvGraphicFramePr>
          <p:xfrm>
            <a:off x="4589124" y="5677371"/>
            <a:ext cx="2994283" cy="9289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086" name="Equation" r:id="rId11" imgW="2006600" imgH="635000" progId="Equation.3">
                    <p:embed/>
                  </p:oleObj>
                </mc:Choice>
                <mc:Fallback>
                  <p:oleObj name="Equation" r:id="rId11" imgW="2006600" imgH="635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9124" y="5677371"/>
                          <a:ext cx="2994283" cy="928919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40387494"/>
                </p:ext>
              </p:extLst>
            </p:nvPr>
          </p:nvGraphicFramePr>
          <p:xfrm>
            <a:off x="2104630" y="5677371"/>
            <a:ext cx="2164197" cy="7751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087" name="Equation" r:id="rId13" imgW="1460500" imgH="533400" progId="Equation.3">
                    <p:embed/>
                  </p:oleObj>
                </mc:Choice>
                <mc:Fallback>
                  <p:oleObj name="Equation" r:id="rId13" imgW="1460500" imgH="533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04630" y="5677371"/>
                          <a:ext cx="2164197" cy="775131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491468" y="6560471"/>
            <a:ext cx="8365820" cy="789654"/>
            <a:chOff x="491468" y="6560471"/>
            <a:chExt cx="8365820" cy="789654"/>
          </a:xfrm>
        </p:grpSpPr>
        <p:graphicFrame>
          <p:nvGraphicFramePr>
            <p:cNvPr id="30" name="Object 18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76392538"/>
                </p:ext>
              </p:extLst>
            </p:nvPr>
          </p:nvGraphicFramePr>
          <p:xfrm>
            <a:off x="491468" y="6560471"/>
            <a:ext cx="1084263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088" name="Equation" r:id="rId15" imgW="647700" imgH="254000" progId="Equation.3">
                    <p:embed/>
                  </p:oleObj>
                </mc:Choice>
                <mc:Fallback>
                  <p:oleObj name="Equation" r:id="rId15" imgW="6477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1468" y="6560471"/>
                          <a:ext cx="1084263" cy="419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 rot="5400000">
              <a:off x="3214894" y="6568358"/>
              <a:ext cx="31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= 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5400000">
              <a:off x="6007202" y="6582476"/>
              <a:ext cx="31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= 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5400000">
              <a:off x="8155433" y="6549054"/>
              <a:ext cx="31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=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82270" y="6980793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89962" y="6926876"/>
              <a:ext cx="3492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∞</a:t>
              </a:r>
            </a:p>
          </p:txBody>
        </p:sp>
        <p:graphicFrame>
          <p:nvGraphicFramePr>
            <p:cNvPr id="34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18323846"/>
                </p:ext>
              </p:extLst>
            </p:nvPr>
          </p:nvGraphicFramePr>
          <p:xfrm>
            <a:off x="7814301" y="6934200"/>
            <a:ext cx="1042987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089" name="Equation" r:id="rId17" imgW="622300" imgH="254000" progId="Equation.3">
                    <p:embed/>
                  </p:oleObj>
                </mc:Choice>
                <mc:Fallback>
                  <p:oleObj name="Equation" r:id="rId17" imgW="6223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14301" y="6934200"/>
                          <a:ext cx="1042987" cy="415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9" name="TextBox 38"/>
          <p:cNvSpPr txBox="1"/>
          <p:nvPr/>
        </p:nvSpPr>
        <p:spPr>
          <a:xfrm>
            <a:off x="8833326" y="6968103"/>
            <a:ext cx="768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=0.52</a:t>
            </a: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198259"/>
              </p:ext>
            </p:extLst>
          </p:nvPr>
        </p:nvGraphicFramePr>
        <p:xfrm>
          <a:off x="1946636" y="850395"/>
          <a:ext cx="3473922" cy="829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090" name="Equation" r:id="rId19" imgW="1803400" imgH="431800" progId="Equation.3">
                  <p:embed/>
                </p:oleObj>
              </mc:Choice>
              <mc:Fallback>
                <p:oleObj name="Equation" r:id="rId19" imgW="1803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6636" y="850395"/>
                        <a:ext cx="3473922" cy="8296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6897310"/>
              </p:ext>
            </p:extLst>
          </p:nvPr>
        </p:nvGraphicFramePr>
        <p:xfrm>
          <a:off x="5531718" y="932571"/>
          <a:ext cx="4350061" cy="541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091" name="Equation" r:id="rId21" imgW="2247900" imgH="279400" progId="Equation.3">
                  <p:embed/>
                </p:oleObj>
              </mc:Choice>
              <mc:Fallback>
                <p:oleObj name="Equation" r:id="rId21" imgW="22479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1718" y="932571"/>
                        <a:ext cx="4350061" cy="5413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5" name="Group 44"/>
          <p:cNvGrpSpPr/>
          <p:nvPr/>
        </p:nvGrpSpPr>
        <p:grpSpPr>
          <a:xfrm>
            <a:off x="-22870" y="1757896"/>
            <a:ext cx="10062074" cy="1832650"/>
            <a:chOff x="-22870" y="1802072"/>
            <a:chExt cx="10062074" cy="1832650"/>
          </a:xfrm>
        </p:grpSpPr>
        <p:graphicFrame>
          <p:nvGraphicFramePr>
            <p:cNvPr id="6" name="Object 18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83907058"/>
                </p:ext>
              </p:extLst>
            </p:nvPr>
          </p:nvGraphicFramePr>
          <p:xfrm>
            <a:off x="2590737" y="2690388"/>
            <a:ext cx="4612367" cy="944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092" name="Equation" r:id="rId23" imgW="2438400" imgH="508000" progId="Equation.3">
                    <p:embed/>
                  </p:oleObj>
                </mc:Choice>
                <mc:Fallback>
                  <p:oleObj name="Equation" r:id="rId23" imgW="2438400" imgH="508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0737" y="2690388"/>
                          <a:ext cx="4612367" cy="944334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3" name="Group 42"/>
            <p:cNvGrpSpPr/>
            <p:nvPr/>
          </p:nvGrpSpPr>
          <p:grpSpPr>
            <a:xfrm>
              <a:off x="839179" y="1802072"/>
              <a:ext cx="4731807" cy="1184176"/>
              <a:chOff x="839179" y="1802072"/>
              <a:chExt cx="4731807" cy="1184176"/>
            </a:xfrm>
          </p:grpSpPr>
          <p:graphicFrame>
            <p:nvGraphicFramePr>
              <p:cNvPr id="7" name="Object 18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23633215"/>
                  </p:ext>
                </p:extLst>
              </p:nvPr>
            </p:nvGraphicFramePr>
            <p:xfrm>
              <a:off x="2632971" y="1802072"/>
              <a:ext cx="2938015" cy="88831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1093" name="Equation" r:id="rId25" imgW="1651000" imgH="508000" progId="Equation.3">
                      <p:embed/>
                    </p:oleObj>
                  </mc:Choice>
                  <mc:Fallback>
                    <p:oleObj name="Equation" r:id="rId25" imgW="1651000" imgH="508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2971" y="1802072"/>
                            <a:ext cx="2938015" cy="888315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9" name="TextBox 18"/>
              <p:cNvSpPr txBox="1"/>
              <p:nvPr/>
            </p:nvSpPr>
            <p:spPr>
              <a:xfrm>
                <a:off x="839179" y="2428778"/>
                <a:ext cx="117983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err="1" smtClean="0"/>
                  <a:t>arXiv</a:t>
                </a:r>
                <a:r>
                  <a:rPr lang="en-US" sz="1100" dirty="0" smtClean="0"/>
                  <a:t>: 0708.0800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839179" y="2724638"/>
                <a:ext cx="1144564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/>
                  <a:t>arXiv:0809.2949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237047" y="2960449"/>
              <a:ext cx="2802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Bessel-Gaussian function</a:t>
              </a:r>
            </a:p>
          </p:txBody>
        </p:sp>
        <p:sp>
          <p:nvSpPr>
            <p:cNvPr id="44" name="Content Placeholder 2"/>
            <p:cNvSpPr txBox="1">
              <a:spLocks/>
            </p:cNvSpPr>
            <p:nvPr/>
          </p:nvSpPr>
          <p:spPr bwMode="auto">
            <a:xfrm>
              <a:off x="-22870" y="1960480"/>
              <a:ext cx="9891441" cy="729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100794" tIns="50397" rIns="100794" bIns="50397" numCol="1" anchor="t" anchorCtr="0" compatLnSpc="1">
              <a:prstTxWarp prst="textNoShape">
                <a:avLst/>
              </a:prstTxWarp>
            </a:bodyPr>
            <a:lstStyle>
              <a:lvl1pPr marL="377979" indent="-377979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charset="0"/>
                <a:buChar char="n"/>
                <a:defRPr sz="2600">
                  <a:solidFill>
                    <a:schemeClr val="folHlink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818954" indent="-314982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charset="0"/>
                <a:buChar char="n"/>
                <a:defRPr sz="2200">
                  <a:solidFill>
                    <a:schemeClr val="tx1"/>
                  </a:solidFill>
                  <a:latin typeface="+mn-lt"/>
                  <a:ea typeface="SimSun" pitchFamily="2" charset="-122"/>
                  <a:cs typeface="宋体" charset="0"/>
                </a:defRPr>
              </a:lvl2pPr>
              <a:lvl3pPr marL="1259929" indent="-251986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Wingdings" charset="0"/>
                <a:buChar char="n"/>
                <a:defRPr>
                  <a:solidFill>
                    <a:schemeClr val="tx1"/>
                  </a:solidFill>
                  <a:latin typeface="+mn-lt"/>
                  <a:ea typeface="SimSun" pitchFamily="2" charset="-122"/>
                  <a:cs typeface="宋体" charset="0"/>
                </a:defRPr>
              </a:lvl3pPr>
              <a:lvl4pPr marL="1763900" indent="-251986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buFont typeface="Wingdings" charset="0"/>
                <a:buChar char="n"/>
                <a:defRPr sz="2200">
                  <a:solidFill>
                    <a:schemeClr val="tx1"/>
                  </a:solidFill>
                  <a:latin typeface="+mn-lt"/>
                  <a:ea typeface="SimSun" pitchFamily="2" charset="-122"/>
                  <a:cs typeface="宋体" charset="0"/>
                </a:defRPr>
              </a:lvl4pPr>
              <a:lvl5pPr marL="2267872" indent="-251986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0"/>
                <a:buChar char="n"/>
                <a:defRPr sz="2200">
                  <a:solidFill>
                    <a:schemeClr val="tx1"/>
                  </a:solidFill>
                  <a:latin typeface="+mn-lt"/>
                  <a:ea typeface="SimSun" pitchFamily="2" charset="-122"/>
                  <a:cs typeface="宋体" charset="0"/>
                </a:defRPr>
              </a:lvl5pPr>
              <a:lvl6pPr marL="2771844" indent="-251986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200">
                  <a:solidFill>
                    <a:schemeClr val="tx1"/>
                  </a:solidFill>
                  <a:latin typeface="+mn-lt"/>
                </a:defRPr>
              </a:lvl6pPr>
              <a:lvl7pPr marL="3275815" indent="-251986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200">
                  <a:solidFill>
                    <a:schemeClr val="tx1"/>
                  </a:solidFill>
                  <a:latin typeface="+mn-lt"/>
                </a:defRPr>
              </a:lvl7pPr>
              <a:lvl8pPr marL="3779787" indent="-251986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200">
                  <a:solidFill>
                    <a:schemeClr val="tx1"/>
                  </a:solidFill>
                  <a:latin typeface="+mn-lt"/>
                </a:defRPr>
              </a:lvl8pPr>
              <a:lvl9pPr marL="4283758" indent="-251986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2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sz="2200" dirty="0" smtClean="0"/>
                <a:t>Gaussian model</a:t>
              </a:r>
            </a:p>
          </p:txBody>
        </p:sp>
      </p:grpSp>
      <p:graphicFrame>
        <p:nvGraphicFramePr>
          <p:cNvPr id="42" name="Object 1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4883531"/>
              </p:ext>
            </p:extLst>
          </p:nvPr>
        </p:nvGraphicFramePr>
        <p:xfrm>
          <a:off x="356648" y="6893454"/>
          <a:ext cx="2057244" cy="681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094" name="Equation" r:id="rId27" imgW="1434960" imgH="482400" progId="Equation.3">
                  <p:embed/>
                </p:oleObj>
              </mc:Choice>
              <mc:Fallback>
                <p:oleObj name="Equation" r:id="rId27" imgW="14349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648" y="6893454"/>
                        <a:ext cx="2057244" cy="68167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8281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864"/>
          <a:stretch/>
        </p:blipFill>
        <p:spPr>
          <a:xfrm>
            <a:off x="129886" y="2251368"/>
            <a:ext cx="9791989" cy="4711403"/>
          </a:xfrm>
          <a:prstGeom prst="rect">
            <a:avLst/>
          </a:prstGeom>
        </p:spPr>
      </p:pic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080625" cy="684221"/>
          </a:xfrm>
        </p:spPr>
        <p:txBody>
          <a:bodyPr/>
          <a:lstStyle/>
          <a:p>
            <a:r>
              <a:rPr lang="en-US">
                <a:latin typeface="Arial" charset="0"/>
              </a:rPr>
              <a:t>Flow vector and smearing</a:t>
            </a:r>
          </a:p>
        </p:txBody>
      </p:sp>
      <p:sp>
        <p:nvSpPr>
          <p:cNvPr id="4301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18954" indent="-314982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59929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63900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67872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71844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75815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779787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283758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B8D2ABC-13D7-CF42-A45E-66F72E8B7978}" type="slidenum">
              <a:rPr lang="en-US" sz="1500">
                <a:solidFill>
                  <a:schemeClr val="bg1"/>
                </a:solidFill>
                <a:ea typeface="SimSun" charset="0"/>
                <a:cs typeface="SimSun" charset="0"/>
              </a:rPr>
              <a:pPr eaLnBrk="1" hangingPunct="1"/>
              <a:t>17</a:t>
            </a:fld>
            <a:endParaRPr lang="en-US" sz="150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5927619" y="2486495"/>
            <a:ext cx="2940182" cy="3765838"/>
          </a:xfrm>
          <a:custGeom>
            <a:avLst/>
            <a:gdLst>
              <a:gd name="connsiteX0" fmla="*/ 0 w 2291319"/>
              <a:gd name="connsiteY0" fmla="*/ 2237957 h 3102163"/>
              <a:gd name="connsiteX1" fmla="*/ 340424 w 2291319"/>
              <a:gd name="connsiteY1" fmla="*/ 705955 h 3102163"/>
              <a:gd name="connsiteX2" fmla="*/ 693942 w 2291319"/>
              <a:gd name="connsiteY2" fmla="*/ 116724 h 3102163"/>
              <a:gd name="connsiteX3" fmla="*/ 1178392 w 2291319"/>
              <a:gd name="connsiteY3" fmla="*/ 51254 h 3102163"/>
              <a:gd name="connsiteX4" fmla="*/ 1597376 w 2291319"/>
              <a:gd name="connsiteY4" fmla="*/ 705955 h 3102163"/>
              <a:gd name="connsiteX5" fmla="*/ 2055640 w 2291319"/>
              <a:gd name="connsiteY5" fmla="*/ 2054641 h 3102163"/>
              <a:gd name="connsiteX6" fmla="*/ 2291319 w 2291319"/>
              <a:gd name="connsiteY6" fmla="*/ 3102163 h 3102163"/>
              <a:gd name="connsiteX0" fmla="*/ 0 w 2291319"/>
              <a:gd name="connsiteY0" fmla="*/ 2218226 h 3082432"/>
              <a:gd name="connsiteX1" fmla="*/ 340424 w 2291319"/>
              <a:gd name="connsiteY1" fmla="*/ 686224 h 3082432"/>
              <a:gd name="connsiteX2" fmla="*/ 693942 w 2291319"/>
              <a:gd name="connsiteY2" fmla="*/ 96993 h 3082432"/>
              <a:gd name="connsiteX3" fmla="*/ 1152205 w 2291319"/>
              <a:gd name="connsiteY3" fmla="*/ 59355 h 3082432"/>
              <a:gd name="connsiteX4" fmla="*/ 1597376 w 2291319"/>
              <a:gd name="connsiteY4" fmla="*/ 686224 h 3082432"/>
              <a:gd name="connsiteX5" fmla="*/ 2055640 w 2291319"/>
              <a:gd name="connsiteY5" fmla="*/ 2034910 h 3082432"/>
              <a:gd name="connsiteX6" fmla="*/ 2291319 w 2291319"/>
              <a:gd name="connsiteY6" fmla="*/ 3082432 h 3082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1319" h="3082432">
                <a:moveTo>
                  <a:pt x="0" y="2218226"/>
                </a:moveTo>
                <a:cubicBezTo>
                  <a:pt x="112383" y="1628994"/>
                  <a:pt x="224767" y="1039763"/>
                  <a:pt x="340424" y="686224"/>
                </a:cubicBezTo>
                <a:cubicBezTo>
                  <a:pt x="456081" y="332685"/>
                  <a:pt x="558645" y="201471"/>
                  <a:pt x="693942" y="96993"/>
                </a:cubicBezTo>
                <a:cubicBezTo>
                  <a:pt x="829239" y="-7485"/>
                  <a:pt x="1001633" y="-38850"/>
                  <a:pt x="1152205" y="59355"/>
                </a:cubicBezTo>
                <a:cubicBezTo>
                  <a:pt x="1302777" y="157560"/>
                  <a:pt x="1446804" y="356965"/>
                  <a:pt x="1597376" y="686224"/>
                </a:cubicBezTo>
                <a:cubicBezTo>
                  <a:pt x="1747948" y="1015483"/>
                  <a:pt x="1939983" y="1635542"/>
                  <a:pt x="2055640" y="2034910"/>
                </a:cubicBezTo>
                <a:cubicBezTo>
                  <a:pt x="2171297" y="2434278"/>
                  <a:pt x="2291319" y="3082432"/>
                  <a:pt x="2291319" y="3082432"/>
                </a:cubicBezTo>
              </a:path>
            </a:pathLst>
          </a:custGeom>
          <a:ln w="28575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0794" tIns="50397" rIns="100794" bIns="50397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002185" y="4159423"/>
            <a:ext cx="658041" cy="9344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0794" tIns="50397" rIns="100794" bIns="50397">
            <a:spAutoFit/>
          </a:bodyPr>
          <a:lstStyle/>
          <a:p>
            <a:pPr>
              <a:defRPr/>
            </a:pPr>
            <a:r>
              <a:rPr lang="en-US" sz="5300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1004563" y="6873704"/>
            <a:ext cx="7815985" cy="685971"/>
            <a:chOff x="530225" y="6235700"/>
            <a:chExt cx="7089775" cy="622300"/>
          </a:xfrm>
        </p:grpSpPr>
        <p:sp>
          <p:nvSpPr>
            <p:cNvPr id="43021" name="TextBox 19"/>
            <p:cNvSpPr txBox="1">
              <a:spLocks noChangeArrowheads="1"/>
            </p:cNvSpPr>
            <p:nvPr/>
          </p:nvSpPr>
          <p:spPr bwMode="auto">
            <a:xfrm>
              <a:off x="530225" y="6344262"/>
              <a:ext cx="535723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200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The key of unfolding is response function:</a:t>
              </a:r>
            </a:p>
          </p:txBody>
        </p:sp>
        <p:pic>
          <p:nvPicPr>
            <p:cNvPr id="43022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425" y="6235700"/>
              <a:ext cx="1679575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604829" y="684885"/>
            <a:ext cx="3923002" cy="907134"/>
            <a:chOff x="0" y="684885"/>
            <a:chExt cx="3923002" cy="907134"/>
          </a:xfrm>
        </p:grpSpPr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85273014"/>
                </p:ext>
              </p:extLst>
            </p:nvPr>
          </p:nvGraphicFramePr>
          <p:xfrm>
            <a:off x="1586202" y="828675"/>
            <a:ext cx="2336800" cy="646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125" name="Equation" r:id="rId6" imgW="1168400" imgH="317500" progId="Equation.3">
                    <p:embed/>
                  </p:oleObj>
                </mc:Choice>
                <mc:Fallback>
                  <p:oleObj name="Equation" r:id="rId6" imgW="1168400" imgH="317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6202" y="828675"/>
                          <a:ext cx="2336800" cy="646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38365239"/>
                </p:ext>
              </p:extLst>
            </p:nvPr>
          </p:nvGraphicFramePr>
          <p:xfrm>
            <a:off x="0" y="684885"/>
            <a:ext cx="1826738" cy="9071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126" name="Equation" r:id="rId8" imgW="914400" imgH="444500" progId="Equation.3">
                    <p:embed/>
                  </p:oleObj>
                </mc:Choice>
                <mc:Fallback>
                  <p:oleObj name="Equation" r:id="rId8" imgW="914400" imgH="444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684885"/>
                          <a:ext cx="1826738" cy="9071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9001781"/>
              </p:ext>
            </p:extLst>
          </p:nvPr>
        </p:nvGraphicFramePr>
        <p:xfrm>
          <a:off x="5193314" y="795543"/>
          <a:ext cx="3551238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27" name="Equation" r:id="rId10" imgW="1536700" imgH="292100" progId="Equation.3">
                  <p:embed/>
                </p:oleObj>
              </mc:Choice>
              <mc:Fallback>
                <p:oleObj name="Equation" r:id="rId10" imgW="15367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3314" y="795543"/>
                        <a:ext cx="3551238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 rot="5400000">
            <a:off x="7440961" y="1275190"/>
            <a:ext cx="394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= </a:t>
            </a: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5549307"/>
              </p:ext>
            </p:extLst>
          </p:nvPr>
        </p:nvGraphicFramePr>
        <p:xfrm>
          <a:off x="7107776" y="1592019"/>
          <a:ext cx="11049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28" name="Equation" r:id="rId12" imgW="571500" imgH="266700" progId="Equation.3">
                  <p:embed/>
                </p:oleObj>
              </mc:Choice>
              <mc:Fallback>
                <p:oleObj name="Equation" r:id="rId12" imgW="5715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7776" y="1592019"/>
                        <a:ext cx="110490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2843684" y="3612617"/>
            <a:ext cx="604838" cy="676275"/>
            <a:chOff x="2743200" y="3581400"/>
            <a:chExt cx="533400" cy="609600"/>
          </a:xfrm>
        </p:grpSpPr>
        <p:sp>
          <p:nvSpPr>
            <p:cNvPr id="38" name="Oval 37"/>
            <p:cNvSpPr/>
            <p:nvPr/>
          </p:nvSpPr>
          <p:spPr bwMode="auto">
            <a:xfrm>
              <a:off x="2743200" y="3581400"/>
              <a:ext cx="533400" cy="533400"/>
            </a:xfrm>
            <a:prstGeom prst="ellipse">
              <a:avLst/>
            </a:prstGeom>
            <a:gradFill flip="none" rotWithShape="1">
              <a:gsLst>
                <a:gs pos="0">
                  <a:srgbClr val="FF11FF">
                    <a:alpha val="99000"/>
                  </a:srgbClr>
                </a:gs>
                <a:gs pos="100000">
                  <a:schemeClr val="tx1">
                    <a:alpha val="12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gradFill flip="none" rotWithShape="1">
                <a:gsLst>
                  <a:gs pos="0">
                    <a:schemeClr val="tx1"/>
                  </a:gs>
                  <a:gs pos="100000">
                    <a:srgbClr val="FFFFFF"/>
                  </a:gs>
                  <a:gs pos="0">
                    <a:schemeClr val="tx1"/>
                  </a:gs>
                </a:gsLst>
                <a:path path="circle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 algn="ctr">
                <a:defRPr/>
              </a:pPr>
              <a:endParaRPr lang="en-US">
                <a:latin typeface="Tahoma" pitchFamily="34" charset="0"/>
                <a:ea typeface="宋体" pitchFamily="2" charset="-122"/>
              </a:endParaRPr>
            </a:p>
          </p:txBody>
        </p:sp>
        <p:cxnSp>
          <p:nvCxnSpPr>
            <p:cNvPr id="39" name="Straight Arrow Connector 26"/>
            <p:cNvCxnSpPr>
              <a:cxnSpLocks noChangeShapeType="1"/>
            </p:cNvCxnSpPr>
            <p:nvPr/>
          </p:nvCxnSpPr>
          <p:spPr bwMode="auto">
            <a:xfrm flipV="1">
              <a:off x="2743200" y="3810000"/>
              <a:ext cx="304800" cy="381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Rectangle 2"/>
          <p:cNvSpPr/>
          <p:nvPr/>
        </p:nvSpPr>
        <p:spPr bwMode="auto">
          <a:xfrm>
            <a:off x="7976340" y="828675"/>
            <a:ext cx="768212" cy="64314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507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-1750" y="1"/>
            <a:ext cx="10080626" cy="684221"/>
          </a:xfrm>
        </p:spPr>
        <p:txBody>
          <a:bodyPr/>
          <a:lstStyle/>
          <a:p>
            <a:r>
              <a:rPr lang="en-US">
                <a:latin typeface="Arial" charset="0"/>
              </a:rPr>
              <a:t>Split the event into two: 2SE method</a:t>
            </a:r>
          </a:p>
        </p:txBody>
      </p:sp>
      <p:sp>
        <p:nvSpPr>
          <p:cNvPr id="4505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18954" indent="-314982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59929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63900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67872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71844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75815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779787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283758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5B08B23-7972-A94F-8D1E-813BC57D9873}" type="slidenum">
              <a:rPr lang="en-US" sz="1500">
                <a:solidFill>
                  <a:schemeClr val="bg1"/>
                </a:solidFill>
                <a:ea typeface="SimSun" charset="0"/>
                <a:cs typeface="SimSun" charset="0"/>
              </a:rPr>
              <a:pPr eaLnBrk="1" hangingPunct="1"/>
              <a:t>18</a:t>
            </a:fld>
            <a:endParaRPr lang="en-US" sz="150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7"/>
          <a:stretch>
            <a:fillRect/>
          </a:stretch>
        </p:blipFill>
        <p:spPr bwMode="auto">
          <a:xfrm>
            <a:off x="1008063" y="671972"/>
            <a:ext cx="7688227" cy="485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/>
          <p:cNvSpPr/>
          <p:nvPr/>
        </p:nvSpPr>
        <p:spPr>
          <a:xfrm>
            <a:off x="4154758" y="1371942"/>
            <a:ext cx="1093818" cy="2945124"/>
          </a:xfrm>
          <a:custGeom>
            <a:avLst/>
            <a:gdLst>
              <a:gd name="connsiteX0" fmla="*/ 160441 w 445634"/>
              <a:gd name="connsiteY0" fmla="*/ 1460795 h 1460795"/>
              <a:gd name="connsiteX1" fmla="*/ 20 w 445634"/>
              <a:gd name="connsiteY1" fmla="*/ 1180058 h 1460795"/>
              <a:gd name="connsiteX2" fmla="*/ 169354 w 445634"/>
              <a:gd name="connsiteY2" fmla="*/ 1024093 h 1460795"/>
              <a:gd name="connsiteX3" fmla="*/ 374336 w 445634"/>
              <a:gd name="connsiteY3" fmla="*/ 952795 h 1460795"/>
              <a:gd name="connsiteX4" fmla="*/ 209459 w 445634"/>
              <a:gd name="connsiteY4" fmla="*/ 137322 h 1460795"/>
              <a:gd name="connsiteX5" fmla="*/ 445634 w 445634"/>
              <a:gd name="connsiteY5" fmla="*/ 8093 h 1460795"/>
              <a:gd name="connsiteX0" fmla="*/ 160441 w 445634"/>
              <a:gd name="connsiteY0" fmla="*/ 1456838 h 1456838"/>
              <a:gd name="connsiteX1" fmla="*/ 20 w 445634"/>
              <a:gd name="connsiteY1" fmla="*/ 1176101 h 1456838"/>
              <a:gd name="connsiteX2" fmla="*/ 169354 w 445634"/>
              <a:gd name="connsiteY2" fmla="*/ 1020136 h 1456838"/>
              <a:gd name="connsiteX3" fmla="*/ 374336 w 445634"/>
              <a:gd name="connsiteY3" fmla="*/ 948838 h 1456838"/>
              <a:gd name="connsiteX4" fmla="*/ 209459 w 445634"/>
              <a:gd name="connsiteY4" fmla="*/ 133365 h 1456838"/>
              <a:gd name="connsiteX5" fmla="*/ 445634 w 445634"/>
              <a:gd name="connsiteY5" fmla="*/ 4136 h 1456838"/>
              <a:gd name="connsiteX0" fmla="*/ 160441 w 445634"/>
              <a:gd name="connsiteY0" fmla="*/ 1460044 h 1460044"/>
              <a:gd name="connsiteX1" fmla="*/ 20 w 445634"/>
              <a:gd name="connsiteY1" fmla="*/ 1179307 h 1460044"/>
              <a:gd name="connsiteX2" fmla="*/ 169354 w 445634"/>
              <a:gd name="connsiteY2" fmla="*/ 1023342 h 1460044"/>
              <a:gd name="connsiteX3" fmla="*/ 374336 w 445634"/>
              <a:gd name="connsiteY3" fmla="*/ 952044 h 1460044"/>
              <a:gd name="connsiteX4" fmla="*/ 209459 w 445634"/>
              <a:gd name="connsiteY4" fmla="*/ 136571 h 1460044"/>
              <a:gd name="connsiteX5" fmla="*/ 445634 w 445634"/>
              <a:gd name="connsiteY5" fmla="*/ 7342 h 1460044"/>
              <a:gd name="connsiteX0" fmla="*/ 160441 w 445634"/>
              <a:gd name="connsiteY0" fmla="*/ 1452702 h 1452702"/>
              <a:gd name="connsiteX1" fmla="*/ 20 w 445634"/>
              <a:gd name="connsiteY1" fmla="*/ 1171965 h 1452702"/>
              <a:gd name="connsiteX2" fmla="*/ 169354 w 445634"/>
              <a:gd name="connsiteY2" fmla="*/ 1016000 h 1452702"/>
              <a:gd name="connsiteX3" fmla="*/ 374336 w 445634"/>
              <a:gd name="connsiteY3" fmla="*/ 944702 h 1452702"/>
              <a:gd name="connsiteX4" fmla="*/ 209459 w 445634"/>
              <a:gd name="connsiteY4" fmla="*/ 129229 h 1452702"/>
              <a:gd name="connsiteX5" fmla="*/ 222827 w 445634"/>
              <a:gd name="connsiteY5" fmla="*/ 35649 h 1452702"/>
              <a:gd name="connsiteX6" fmla="*/ 445634 w 445634"/>
              <a:gd name="connsiteY6" fmla="*/ 0 h 1452702"/>
              <a:gd name="connsiteX0" fmla="*/ 160441 w 445634"/>
              <a:gd name="connsiteY0" fmla="*/ 1452702 h 1452702"/>
              <a:gd name="connsiteX1" fmla="*/ 20 w 445634"/>
              <a:gd name="connsiteY1" fmla="*/ 1171965 h 1452702"/>
              <a:gd name="connsiteX2" fmla="*/ 169354 w 445634"/>
              <a:gd name="connsiteY2" fmla="*/ 1016000 h 1452702"/>
              <a:gd name="connsiteX3" fmla="*/ 374336 w 445634"/>
              <a:gd name="connsiteY3" fmla="*/ 944702 h 1452702"/>
              <a:gd name="connsiteX4" fmla="*/ 209459 w 445634"/>
              <a:gd name="connsiteY4" fmla="*/ 129229 h 1452702"/>
              <a:gd name="connsiteX5" fmla="*/ 222827 w 445634"/>
              <a:gd name="connsiteY5" fmla="*/ 35649 h 1452702"/>
              <a:gd name="connsiteX6" fmla="*/ 445634 w 445634"/>
              <a:gd name="connsiteY6" fmla="*/ 0 h 1452702"/>
              <a:gd name="connsiteX0" fmla="*/ 160441 w 445634"/>
              <a:gd name="connsiteY0" fmla="*/ 1452702 h 1452702"/>
              <a:gd name="connsiteX1" fmla="*/ 20 w 445634"/>
              <a:gd name="connsiteY1" fmla="*/ 1171965 h 1452702"/>
              <a:gd name="connsiteX2" fmla="*/ 169354 w 445634"/>
              <a:gd name="connsiteY2" fmla="*/ 1016000 h 1452702"/>
              <a:gd name="connsiteX3" fmla="*/ 374336 w 445634"/>
              <a:gd name="connsiteY3" fmla="*/ 944702 h 1452702"/>
              <a:gd name="connsiteX4" fmla="*/ 209459 w 445634"/>
              <a:gd name="connsiteY4" fmla="*/ 89124 h 1452702"/>
              <a:gd name="connsiteX5" fmla="*/ 222827 w 445634"/>
              <a:gd name="connsiteY5" fmla="*/ 35649 h 1452702"/>
              <a:gd name="connsiteX6" fmla="*/ 445634 w 445634"/>
              <a:gd name="connsiteY6" fmla="*/ 0 h 1452702"/>
              <a:gd name="connsiteX0" fmla="*/ 160441 w 445634"/>
              <a:gd name="connsiteY0" fmla="*/ 1452702 h 1452702"/>
              <a:gd name="connsiteX1" fmla="*/ 20 w 445634"/>
              <a:gd name="connsiteY1" fmla="*/ 1171965 h 1452702"/>
              <a:gd name="connsiteX2" fmla="*/ 169354 w 445634"/>
              <a:gd name="connsiteY2" fmla="*/ 1016000 h 1452702"/>
              <a:gd name="connsiteX3" fmla="*/ 374336 w 445634"/>
              <a:gd name="connsiteY3" fmla="*/ 944702 h 1452702"/>
              <a:gd name="connsiteX4" fmla="*/ 209459 w 445634"/>
              <a:gd name="connsiteY4" fmla="*/ 89124 h 1452702"/>
              <a:gd name="connsiteX5" fmla="*/ 213915 w 445634"/>
              <a:gd name="connsiteY5" fmla="*/ 49018 h 1452702"/>
              <a:gd name="connsiteX6" fmla="*/ 445634 w 445634"/>
              <a:gd name="connsiteY6" fmla="*/ 0 h 1452702"/>
              <a:gd name="connsiteX0" fmla="*/ 160441 w 445634"/>
              <a:gd name="connsiteY0" fmla="*/ 1452702 h 1452702"/>
              <a:gd name="connsiteX1" fmla="*/ 20 w 445634"/>
              <a:gd name="connsiteY1" fmla="*/ 1171965 h 1452702"/>
              <a:gd name="connsiteX2" fmla="*/ 169354 w 445634"/>
              <a:gd name="connsiteY2" fmla="*/ 1016000 h 1452702"/>
              <a:gd name="connsiteX3" fmla="*/ 374336 w 445634"/>
              <a:gd name="connsiteY3" fmla="*/ 944702 h 1452702"/>
              <a:gd name="connsiteX4" fmla="*/ 209459 w 445634"/>
              <a:gd name="connsiteY4" fmla="*/ 89124 h 1452702"/>
              <a:gd name="connsiteX5" fmla="*/ 213915 w 445634"/>
              <a:gd name="connsiteY5" fmla="*/ 49018 h 1452702"/>
              <a:gd name="connsiteX6" fmla="*/ 445634 w 445634"/>
              <a:gd name="connsiteY6" fmla="*/ 0 h 1452702"/>
              <a:gd name="connsiteX0" fmla="*/ 160441 w 445634"/>
              <a:gd name="connsiteY0" fmla="*/ 1453573 h 1453573"/>
              <a:gd name="connsiteX1" fmla="*/ 20 w 445634"/>
              <a:gd name="connsiteY1" fmla="*/ 1172836 h 1453573"/>
              <a:gd name="connsiteX2" fmla="*/ 169354 w 445634"/>
              <a:gd name="connsiteY2" fmla="*/ 1016871 h 1453573"/>
              <a:gd name="connsiteX3" fmla="*/ 374336 w 445634"/>
              <a:gd name="connsiteY3" fmla="*/ 945573 h 1453573"/>
              <a:gd name="connsiteX4" fmla="*/ 209459 w 445634"/>
              <a:gd name="connsiteY4" fmla="*/ 89995 h 1453573"/>
              <a:gd name="connsiteX5" fmla="*/ 267389 w 445634"/>
              <a:gd name="connsiteY5" fmla="*/ 27608 h 1453573"/>
              <a:gd name="connsiteX6" fmla="*/ 445634 w 445634"/>
              <a:gd name="connsiteY6" fmla="*/ 871 h 1453573"/>
              <a:gd name="connsiteX0" fmla="*/ 160441 w 445634"/>
              <a:gd name="connsiteY0" fmla="*/ 1455828 h 1455828"/>
              <a:gd name="connsiteX1" fmla="*/ 20 w 445634"/>
              <a:gd name="connsiteY1" fmla="*/ 1175091 h 1455828"/>
              <a:gd name="connsiteX2" fmla="*/ 169354 w 445634"/>
              <a:gd name="connsiteY2" fmla="*/ 1019126 h 1455828"/>
              <a:gd name="connsiteX3" fmla="*/ 374336 w 445634"/>
              <a:gd name="connsiteY3" fmla="*/ 947828 h 1455828"/>
              <a:gd name="connsiteX4" fmla="*/ 209459 w 445634"/>
              <a:gd name="connsiteY4" fmla="*/ 92250 h 1455828"/>
              <a:gd name="connsiteX5" fmla="*/ 316406 w 445634"/>
              <a:gd name="connsiteY5" fmla="*/ 25407 h 1455828"/>
              <a:gd name="connsiteX6" fmla="*/ 445634 w 445634"/>
              <a:gd name="connsiteY6" fmla="*/ 3126 h 1455828"/>
              <a:gd name="connsiteX0" fmla="*/ 160441 w 445634"/>
              <a:gd name="connsiteY0" fmla="*/ 1455828 h 1455828"/>
              <a:gd name="connsiteX1" fmla="*/ 20 w 445634"/>
              <a:gd name="connsiteY1" fmla="*/ 1175091 h 1455828"/>
              <a:gd name="connsiteX2" fmla="*/ 169354 w 445634"/>
              <a:gd name="connsiteY2" fmla="*/ 1019126 h 1455828"/>
              <a:gd name="connsiteX3" fmla="*/ 374336 w 445634"/>
              <a:gd name="connsiteY3" fmla="*/ 947828 h 1455828"/>
              <a:gd name="connsiteX4" fmla="*/ 209459 w 445634"/>
              <a:gd name="connsiteY4" fmla="*/ 92250 h 1455828"/>
              <a:gd name="connsiteX5" fmla="*/ 316406 w 445634"/>
              <a:gd name="connsiteY5" fmla="*/ 25407 h 1455828"/>
              <a:gd name="connsiteX6" fmla="*/ 445634 w 445634"/>
              <a:gd name="connsiteY6" fmla="*/ 3126 h 1455828"/>
              <a:gd name="connsiteX0" fmla="*/ 160427 w 445620"/>
              <a:gd name="connsiteY0" fmla="*/ 1455828 h 1455828"/>
              <a:gd name="connsiteX1" fmla="*/ 6 w 445620"/>
              <a:gd name="connsiteY1" fmla="*/ 1175091 h 1455828"/>
              <a:gd name="connsiteX2" fmla="*/ 164884 w 445620"/>
              <a:gd name="connsiteY2" fmla="*/ 1063688 h 1455828"/>
              <a:gd name="connsiteX3" fmla="*/ 374322 w 445620"/>
              <a:gd name="connsiteY3" fmla="*/ 947828 h 1455828"/>
              <a:gd name="connsiteX4" fmla="*/ 209445 w 445620"/>
              <a:gd name="connsiteY4" fmla="*/ 92250 h 1455828"/>
              <a:gd name="connsiteX5" fmla="*/ 316392 w 445620"/>
              <a:gd name="connsiteY5" fmla="*/ 25407 h 1455828"/>
              <a:gd name="connsiteX6" fmla="*/ 445620 w 445620"/>
              <a:gd name="connsiteY6" fmla="*/ 3126 h 1455828"/>
              <a:gd name="connsiteX0" fmla="*/ 160427 w 445620"/>
              <a:gd name="connsiteY0" fmla="*/ 1455828 h 1455828"/>
              <a:gd name="connsiteX1" fmla="*/ 6 w 445620"/>
              <a:gd name="connsiteY1" fmla="*/ 1175091 h 1455828"/>
              <a:gd name="connsiteX2" fmla="*/ 164884 w 445620"/>
              <a:gd name="connsiteY2" fmla="*/ 1063688 h 1455828"/>
              <a:gd name="connsiteX3" fmla="*/ 374322 w 445620"/>
              <a:gd name="connsiteY3" fmla="*/ 947828 h 1455828"/>
              <a:gd name="connsiteX4" fmla="*/ 209445 w 445620"/>
              <a:gd name="connsiteY4" fmla="*/ 92250 h 1455828"/>
              <a:gd name="connsiteX5" fmla="*/ 316392 w 445620"/>
              <a:gd name="connsiteY5" fmla="*/ 25407 h 1455828"/>
              <a:gd name="connsiteX6" fmla="*/ 445620 w 445620"/>
              <a:gd name="connsiteY6" fmla="*/ 3126 h 1455828"/>
              <a:gd name="connsiteX0" fmla="*/ 160425 w 445618"/>
              <a:gd name="connsiteY0" fmla="*/ 1455828 h 1480135"/>
              <a:gd name="connsiteX1" fmla="*/ 160425 w 445618"/>
              <a:gd name="connsiteY1" fmla="*/ 1460284 h 1480135"/>
              <a:gd name="connsiteX2" fmla="*/ 4 w 445618"/>
              <a:gd name="connsiteY2" fmla="*/ 1175091 h 1480135"/>
              <a:gd name="connsiteX3" fmla="*/ 164882 w 445618"/>
              <a:gd name="connsiteY3" fmla="*/ 1063688 h 1480135"/>
              <a:gd name="connsiteX4" fmla="*/ 374320 w 445618"/>
              <a:gd name="connsiteY4" fmla="*/ 947828 h 1480135"/>
              <a:gd name="connsiteX5" fmla="*/ 209443 w 445618"/>
              <a:gd name="connsiteY5" fmla="*/ 92250 h 1480135"/>
              <a:gd name="connsiteX6" fmla="*/ 316390 w 445618"/>
              <a:gd name="connsiteY6" fmla="*/ 25407 h 1480135"/>
              <a:gd name="connsiteX7" fmla="*/ 445618 w 445618"/>
              <a:gd name="connsiteY7" fmla="*/ 3126 h 1480135"/>
              <a:gd name="connsiteX0" fmla="*/ 163818 w 449011"/>
              <a:gd name="connsiteY0" fmla="*/ 1455828 h 1588713"/>
              <a:gd name="connsiteX1" fmla="*/ 297502 w 449011"/>
              <a:gd name="connsiteY1" fmla="*/ 1580600 h 1588713"/>
              <a:gd name="connsiteX2" fmla="*/ 3397 w 449011"/>
              <a:gd name="connsiteY2" fmla="*/ 1175091 h 1588713"/>
              <a:gd name="connsiteX3" fmla="*/ 168275 w 449011"/>
              <a:gd name="connsiteY3" fmla="*/ 1063688 h 1588713"/>
              <a:gd name="connsiteX4" fmla="*/ 377713 w 449011"/>
              <a:gd name="connsiteY4" fmla="*/ 947828 h 1588713"/>
              <a:gd name="connsiteX5" fmla="*/ 212836 w 449011"/>
              <a:gd name="connsiteY5" fmla="*/ 92250 h 1588713"/>
              <a:gd name="connsiteX6" fmla="*/ 319783 w 449011"/>
              <a:gd name="connsiteY6" fmla="*/ 25407 h 1588713"/>
              <a:gd name="connsiteX7" fmla="*/ 449011 w 449011"/>
              <a:gd name="connsiteY7" fmla="*/ 3126 h 1588713"/>
              <a:gd name="connsiteX0" fmla="*/ 186098 w 449011"/>
              <a:gd name="connsiteY0" fmla="*/ 1647442 h 1647461"/>
              <a:gd name="connsiteX1" fmla="*/ 297502 w 449011"/>
              <a:gd name="connsiteY1" fmla="*/ 1580600 h 1647461"/>
              <a:gd name="connsiteX2" fmla="*/ 3397 w 449011"/>
              <a:gd name="connsiteY2" fmla="*/ 1175091 h 1647461"/>
              <a:gd name="connsiteX3" fmla="*/ 168275 w 449011"/>
              <a:gd name="connsiteY3" fmla="*/ 1063688 h 1647461"/>
              <a:gd name="connsiteX4" fmla="*/ 377713 w 449011"/>
              <a:gd name="connsiteY4" fmla="*/ 947828 h 1647461"/>
              <a:gd name="connsiteX5" fmla="*/ 212836 w 449011"/>
              <a:gd name="connsiteY5" fmla="*/ 92250 h 1647461"/>
              <a:gd name="connsiteX6" fmla="*/ 319783 w 449011"/>
              <a:gd name="connsiteY6" fmla="*/ 25407 h 1647461"/>
              <a:gd name="connsiteX7" fmla="*/ 449011 w 449011"/>
              <a:gd name="connsiteY7" fmla="*/ 3126 h 1647461"/>
              <a:gd name="connsiteX0" fmla="*/ 0 w 588211"/>
              <a:gd name="connsiteY0" fmla="*/ 2413898 h 2413898"/>
              <a:gd name="connsiteX1" fmla="*/ 436702 w 588211"/>
              <a:gd name="connsiteY1" fmla="*/ 1580600 h 2413898"/>
              <a:gd name="connsiteX2" fmla="*/ 142597 w 588211"/>
              <a:gd name="connsiteY2" fmla="*/ 1175091 h 2413898"/>
              <a:gd name="connsiteX3" fmla="*/ 307475 w 588211"/>
              <a:gd name="connsiteY3" fmla="*/ 1063688 h 2413898"/>
              <a:gd name="connsiteX4" fmla="*/ 516913 w 588211"/>
              <a:gd name="connsiteY4" fmla="*/ 947828 h 2413898"/>
              <a:gd name="connsiteX5" fmla="*/ 352036 w 588211"/>
              <a:gd name="connsiteY5" fmla="*/ 92250 h 2413898"/>
              <a:gd name="connsiteX6" fmla="*/ 458983 w 588211"/>
              <a:gd name="connsiteY6" fmla="*/ 25407 h 2413898"/>
              <a:gd name="connsiteX7" fmla="*/ 588211 w 588211"/>
              <a:gd name="connsiteY7" fmla="*/ 3126 h 2413898"/>
              <a:gd name="connsiteX0" fmla="*/ 0 w 588211"/>
              <a:gd name="connsiteY0" fmla="*/ 2413898 h 2413898"/>
              <a:gd name="connsiteX1" fmla="*/ 129230 w 588211"/>
              <a:gd name="connsiteY1" fmla="*/ 2177722 h 2413898"/>
              <a:gd name="connsiteX2" fmla="*/ 436702 w 588211"/>
              <a:gd name="connsiteY2" fmla="*/ 1580600 h 2413898"/>
              <a:gd name="connsiteX3" fmla="*/ 142597 w 588211"/>
              <a:gd name="connsiteY3" fmla="*/ 1175091 h 2413898"/>
              <a:gd name="connsiteX4" fmla="*/ 307475 w 588211"/>
              <a:gd name="connsiteY4" fmla="*/ 1063688 h 2413898"/>
              <a:gd name="connsiteX5" fmla="*/ 516913 w 588211"/>
              <a:gd name="connsiteY5" fmla="*/ 947828 h 2413898"/>
              <a:gd name="connsiteX6" fmla="*/ 352036 w 588211"/>
              <a:gd name="connsiteY6" fmla="*/ 92250 h 2413898"/>
              <a:gd name="connsiteX7" fmla="*/ 458983 w 588211"/>
              <a:gd name="connsiteY7" fmla="*/ 25407 h 2413898"/>
              <a:gd name="connsiteX8" fmla="*/ 588211 w 588211"/>
              <a:gd name="connsiteY8" fmla="*/ 3126 h 2413898"/>
              <a:gd name="connsiteX0" fmla="*/ 0 w 588211"/>
              <a:gd name="connsiteY0" fmla="*/ 2413898 h 2413898"/>
              <a:gd name="connsiteX1" fmla="*/ 196072 w 588211"/>
              <a:gd name="connsiteY1" fmla="*/ 2159897 h 2413898"/>
              <a:gd name="connsiteX2" fmla="*/ 436702 w 588211"/>
              <a:gd name="connsiteY2" fmla="*/ 1580600 h 2413898"/>
              <a:gd name="connsiteX3" fmla="*/ 142597 w 588211"/>
              <a:gd name="connsiteY3" fmla="*/ 1175091 h 2413898"/>
              <a:gd name="connsiteX4" fmla="*/ 307475 w 588211"/>
              <a:gd name="connsiteY4" fmla="*/ 1063688 h 2413898"/>
              <a:gd name="connsiteX5" fmla="*/ 516913 w 588211"/>
              <a:gd name="connsiteY5" fmla="*/ 947828 h 2413898"/>
              <a:gd name="connsiteX6" fmla="*/ 352036 w 588211"/>
              <a:gd name="connsiteY6" fmla="*/ 92250 h 2413898"/>
              <a:gd name="connsiteX7" fmla="*/ 458983 w 588211"/>
              <a:gd name="connsiteY7" fmla="*/ 25407 h 2413898"/>
              <a:gd name="connsiteX8" fmla="*/ 588211 w 588211"/>
              <a:gd name="connsiteY8" fmla="*/ 3126 h 2413898"/>
              <a:gd name="connsiteX0" fmla="*/ 0 w 588211"/>
              <a:gd name="connsiteY0" fmla="*/ 2413898 h 2413898"/>
              <a:gd name="connsiteX1" fmla="*/ 196072 w 588211"/>
              <a:gd name="connsiteY1" fmla="*/ 2159897 h 2413898"/>
              <a:gd name="connsiteX2" fmla="*/ 307475 w 588211"/>
              <a:gd name="connsiteY2" fmla="*/ 1941546 h 2413898"/>
              <a:gd name="connsiteX3" fmla="*/ 436702 w 588211"/>
              <a:gd name="connsiteY3" fmla="*/ 1580600 h 2413898"/>
              <a:gd name="connsiteX4" fmla="*/ 142597 w 588211"/>
              <a:gd name="connsiteY4" fmla="*/ 1175091 h 2413898"/>
              <a:gd name="connsiteX5" fmla="*/ 307475 w 588211"/>
              <a:gd name="connsiteY5" fmla="*/ 1063688 h 2413898"/>
              <a:gd name="connsiteX6" fmla="*/ 516913 w 588211"/>
              <a:gd name="connsiteY6" fmla="*/ 947828 h 2413898"/>
              <a:gd name="connsiteX7" fmla="*/ 352036 w 588211"/>
              <a:gd name="connsiteY7" fmla="*/ 92250 h 2413898"/>
              <a:gd name="connsiteX8" fmla="*/ 458983 w 588211"/>
              <a:gd name="connsiteY8" fmla="*/ 25407 h 2413898"/>
              <a:gd name="connsiteX9" fmla="*/ 588211 w 588211"/>
              <a:gd name="connsiteY9" fmla="*/ 3126 h 2413898"/>
              <a:gd name="connsiteX0" fmla="*/ 0 w 588211"/>
              <a:gd name="connsiteY0" fmla="*/ 2413898 h 2413898"/>
              <a:gd name="connsiteX1" fmla="*/ 196072 w 588211"/>
              <a:gd name="connsiteY1" fmla="*/ 2159897 h 2413898"/>
              <a:gd name="connsiteX2" fmla="*/ 374317 w 588211"/>
              <a:gd name="connsiteY2" fmla="*/ 2128704 h 2413898"/>
              <a:gd name="connsiteX3" fmla="*/ 436702 w 588211"/>
              <a:gd name="connsiteY3" fmla="*/ 1580600 h 2413898"/>
              <a:gd name="connsiteX4" fmla="*/ 142597 w 588211"/>
              <a:gd name="connsiteY4" fmla="*/ 1175091 h 2413898"/>
              <a:gd name="connsiteX5" fmla="*/ 307475 w 588211"/>
              <a:gd name="connsiteY5" fmla="*/ 1063688 h 2413898"/>
              <a:gd name="connsiteX6" fmla="*/ 516913 w 588211"/>
              <a:gd name="connsiteY6" fmla="*/ 947828 h 2413898"/>
              <a:gd name="connsiteX7" fmla="*/ 352036 w 588211"/>
              <a:gd name="connsiteY7" fmla="*/ 92250 h 2413898"/>
              <a:gd name="connsiteX8" fmla="*/ 458983 w 588211"/>
              <a:gd name="connsiteY8" fmla="*/ 25407 h 2413898"/>
              <a:gd name="connsiteX9" fmla="*/ 588211 w 588211"/>
              <a:gd name="connsiteY9" fmla="*/ 3126 h 2413898"/>
              <a:gd name="connsiteX0" fmla="*/ 0 w 588211"/>
              <a:gd name="connsiteY0" fmla="*/ 2413898 h 2413898"/>
              <a:gd name="connsiteX1" fmla="*/ 196072 w 588211"/>
              <a:gd name="connsiteY1" fmla="*/ 2159897 h 2413898"/>
              <a:gd name="connsiteX2" fmla="*/ 374317 w 588211"/>
              <a:gd name="connsiteY2" fmla="*/ 2128704 h 2413898"/>
              <a:gd name="connsiteX3" fmla="*/ 423335 w 588211"/>
              <a:gd name="connsiteY3" fmla="*/ 1914810 h 2413898"/>
              <a:gd name="connsiteX4" fmla="*/ 436702 w 588211"/>
              <a:gd name="connsiteY4" fmla="*/ 1580600 h 2413898"/>
              <a:gd name="connsiteX5" fmla="*/ 142597 w 588211"/>
              <a:gd name="connsiteY5" fmla="*/ 1175091 h 2413898"/>
              <a:gd name="connsiteX6" fmla="*/ 307475 w 588211"/>
              <a:gd name="connsiteY6" fmla="*/ 1063688 h 2413898"/>
              <a:gd name="connsiteX7" fmla="*/ 516913 w 588211"/>
              <a:gd name="connsiteY7" fmla="*/ 947828 h 2413898"/>
              <a:gd name="connsiteX8" fmla="*/ 352036 w 588211"/>
              <a:gd name="connsiteY8" fmla="*/ 92250 h 2413898"/>
              <a:gd name="connsiteX9" fmla="*/ 458983 w 588211"/>
              <a:gd name="connsiteY9" fmla="*/ 25407 h 2413898"/>
              <a:gd name="connsiteX10" fmla="*/ 588211 w 588211"/>
              <a:gd name="connsiteY10" fmla="*/ 3126 h 2413898"/>
              <a:gd name="connsiteX0" fmla="*/ 0 w 588211"/>
              <a:gd name="connsiteY0" fmla="*/ 2413898 h 2413898"/>
              <a:gd name="connsiteX1" fmla="*/ 196072 w 588211"/>
              <a:gd name="connsiteY1" fmla="*/ 2159897 h 2413898"/>
              <a:gd name="connsiteX2" fmla="*/ 374317 w 588211"/>
              <a:gd name="connsiteY2" fmla="*/ 2128704 h 2413898"/>
              <a:gd name="connsiteX3" fmla="*/ 316387 w 588211"/>
              <a:gd name="connsiteY3" fmla="*/ 1865792 h 2413898"/>
              <a:gd name="connsiteX4" fmla="*/ 436702 w 588211"/>
              <a:gd name="connsiteY4" fmla="*/ 1580600 h 2413898"/>
              <a:gd name="connsiteX5" fmla="*/ 142597 w 588211"/>
              <a:gd name="connsiteY5" fmla="*/ 1175091 h 2413898"/>
              <a:gd name="connsiteX6" fmla="*/ 307475 w 588211"/>
              <a:gd name="connsiteY6" fmla="*/ 1063688 h 2413898"/>
              <a:gd name="connsiteX7" fmla="*/ 516913 w 588211"/>
              <a:gd name="connsiteY7" fmla="*/ 947828 h 2413898"/>
              <a:gd name="connsiteX8" fmla="*/ 352036 w 588211"/>
              <a:gd name="connsiteY8" fmla="*/ 92250 h 2413898"/>
              <a:gd name="connsiteX9" fmla="*/ 458983 w 588211"/>
              <a:gd name="connsiteY9" fmla="*/ 25407 h 2413898"/>
              <a:gd name="connsiteX10" fmla="*/ 588211 w 588211"/>
              <a:gd name="connsiteY10" fmla="*/ 3126 h 2413898"/>
              <a:gd name="connsiteX0" fmla="*/ 0 w 1131860"/>
              <a:gd name="connsiteY0" fmla="*/ 3117968 h 3117968"/>
              <a:gd name="connsiteX1" fmla="*/ 739721 w 1131860"/>
              <a:gd name="connsiteY1" fmla="*/ 2159897 h 3117968"/>
              <a:gd name="connsiteX2" fmla="*/ 917966 w 1131860"/>
              <a:gd name="connsiteY2" fmla="*/ 2128704 h 3117968"/>
              <a:gd name="connsiteX3" fmla="*/ 860036 w 1131860"/>
              <a:gd name="connsiteY3" fmla="*/ 1865792 h 3117968"/>
              <a:gd name="connsiteX4" fmla="*/ 980351 w 1131860"/>
              <a:gd name="connsiteY4" fmla="*/ 1580600 h 3117968"/>
              <a:gd name="connsiteX5" fmla="*/ 686246 w 1131860"/>
              <a:gd name="connsiteY5" fmla="*/ 1175091 h 3117968"/>
              <a:gd name="connsiteX6" fmla="*/ 851124 w 1131860"/>
              <a:gd name="connsiteY6" fmla="*/ 1063688 h 3117968"/>
              <a:gd name="connsiteX7" fmla="*/ 1060562 w 1131860"/>
              <a:gd name="connsiteY7" fmla="*/ 947828 h 3117968"/>
              <a:gd name="connsiteX8" fmla="*/ 895685 w 1131860"/>
              <a:gd name="connsiteY8" fmla="*/ 92250 h 3117968"/>
              <a:gd name="connsiteX9" fmla="*/ 1002632 w 1131860"/>
              <a:gd name="connsiteY9" fmla="*/ 25407 h 3117968"/>
              <a:gd name="connsiteX10" fmla="*/ 1131860 w 1131860"/>
              <a:gd name="connsiteY10" fmla="*/ 3126 h 3117968"/>
              <a:gd name="connsiteX0" fmla="*/ 0 w 1131860"/>
              <a:gd name="connsiteY0" fmla="*/ 3117968 h 3117968"/>
              <a:gd name="connsiteX1" fmla="*/ 739721 w 1131860"/>
              <a:gd name="connsiteY1" fmla="*/ 2159897 h 3117968"/>
              <a:gd name="connsiteX2" fmla="*/ 17826 w 1131860"/>
              <a:gd name="connsiteY2" fmla="*/ 3068950 h 3117968"/>
              <a:gd name="connsiteX3" fmla="*/ 917966 w 1131860"/>
              <a:gd name="connsiteY3" fmla="*/ 2128704 h 3117968"/>
              <a:gd name="connsiteX4" fmla="*/ 860036 w 1131860"/>
              <a:gd name="connsiteY4" fmla="*/ 1865792 h 3117968"/>
              <a:gd name="connsiteX5" fmla="*/ 980351 w 1131860"/>
              <a:gd name="connsiteY5" fmla="*/ 1580600 h 3117968"/>
              <a:gd name="connsiteX6" fmla="*/ 686246 w 1131860"/>
              <a:gd name="connsiteY6" fmla="*/ 1175091 h 3117968"/>
              <a:gd name="connsiteX7" fmla="*/ 851124 w 1131860"/>
              <a:gd name="connsiteY7" fmla="*/ 1063688 h 3117968"/>
              <a:gd name="connsiteX8" fmla="*/ 1060562 w 1131860"/>
              <a:gd name="connsiteY8" fmla="*/ 947828 h 3117968"/>
              <a:gd name="connsiteX9" fmla="*/ 895685 w 1131860"/>
              <a:gd name="connsiteY9" fmla="*/ 92250 h 3117968"/>
              <a:gd name="connsiteX10" fmla="*/ 1002632 w 1131860"/>
              <a:gd name="connsiteY10" fmla="*/ 25407 h 3117968"/>
              <a:gd name="connsiteX11" fmla="*/ 1131860 w 1131860"/>
              <a:gd name="connsiteY11" fmla="*/ 3126 h 3117968"/>
              <a:gd name="connsiteX0" fmla="*/ 0 w 1131860"/>
              <a:gd name="connsiteY0" fmla="*/ 3117968 h 3340933"/>
              <a:gd name="connsiteX1" fmla="*/ 115861 w 1131860"/>
              <a:gd name="connsiteY1" fmla="*/ 3309581 h 3340933"/>
              <a:gd name="connsiteX2" fmla="*/ 17826 w 1131860"/>
              <a:gd name="connsiteY2" fmla="*/ 3068950 h 3340933"/>
              <a:gd name="connsiteX3" fmla="*/ 917966 w 1131860"/>
              <a:gd name="connsiteY3" fmla="*/ 2128704 h 3340933"/>
              <a:gd name="connsiteX4" fmla="*/ 860036 w 1131860"/>
              <a:gd name="connsiteY4" fmla="*/ 1865792 h 3340933"/>
              <a:gd name="connsiteX5" fmla="*/ 980351 w 1131860"/>
              <a:gd name="connsiteY5" fmla="*/ 1580600 h 3340933"/>
              <a:gd name="connsiteX6" fmla="*/ 686246 w 1131860"/>
              <a:gd name="connsiteY6" fmla="*/ 1175091 h 3340933"/>
              <a:gd name="connsiteX7" fmla="*/ 851124 w 1131860"/>
              <a:gd name="connsiteY7" fmla="*/ 1063688 h 3340933"/>
              <a:gd name="connsiteX8" fmla="*/ 1060562 w 1131860"/>
              <a:gd name="connsiteY8" fmla="*/ 947828 h 3340933"/>
              <a:gd name="connsiteX9" fmla="*/ 895685 w 1131860"/>
              <a:gd name="connsiteY9" fmla="*/ 92250 h 3340933"/>
              <a:gd name="connsiteX10" fmla="*/ 1002632 w 1131860"/>
              <a:gd name="connsiteY10" fmla="*/ 25407 h 3340933"/>
              <a:gd name="connsiteX11" fmla="*/ 1131860 w 1131860"/>
              <a:gd name="connsiteY11" fmla="*/ 3126 h 3340933"/>
              <a:gd name="connsiteX0" fmla="*/ 0 w 1234351"/>
              <a:gd name="connsiteY0" fmla="*/ 3505652 h 3505652"/>
              <a:gd name="connsiteX1" fmla="*/ 218352 w 1234351"/>
              <a:gd name="connsiteY1" fmla="*/ 3309581 h 3505652"/>
              <a:gd name="connsiteX2" fmla="*/ 120317 w 1234351"/>
              <a:gd name="connsiteY2" fmla="*/ 3068950 h 3505652"/>
              <a:gd name="connsiteX3" fmla="*/ 1020457 w 1234351"/>
              <a:gd name="connsiteY3" fmla="*/ 2128704 h 3505652"/>
              <a:gd name="connsiteX4" fmla="*/ 962527 w 1234351"/>
              <a:gd name="connsiteY4" fmla="*/ 1865792 h 3505652"/>
              <a:gd name="connsiteX5" fmla="*/ 1082842 w 1234351"/>
              <a:gd name="connsiteY5" fmla="*/ 1580600 h 3505652"/>
              <a:gd name="connsiteX6" fmla="*/ 788737 w 1234351"/>
              <a:gd name="connsiteY6" fmla="*/ 1175091 h 3505652"/>
              <a:gd name="connsiteX7" fmla="*/ 953615 w 1234351"/>
              <a:gd name="connsiteY7" fmla="*/ 1063688 h 3505652"/>
              <a:gd name="connsiteX8" fmla="*/ 1163053 w 1234351"/>
              <a:gd name="connsiteY8" fmla="*/ 947828 h 3505652"/>
              <a:gd name="connsiteX9" fmla="*/ 998176 w 1234351"/>
              <a:gd name="connsiteY9" fmla="*/ 92250 h 3505652"/>
              <a:gd name="connsiteX10" fmla="*/ 1105123 w 1234351"/>
              <a:gd name="connsiteY10" fmla="*/ 25407 h 3505652"/>
              <a:gd name="connsiteX11" fmla="*/ 1234351 w 1234351"/>
              <a:gd name="connsiteY11" fmla="*/ 3126 h 3505652"/>
              <a:gd name="connsiteX0" fmla="*/ 102431 w 1118430"/>
              <a:gd name="connsiteY0" fmla="*/ 3309581 h 3309581"/>
              <a:gd name="connsiteX1" fmla="*/ 4396 w 1118430"/>
              <a:gd name="connsiteY1" fmla="*/ 3068950 h 3309581"/>
              <a:gd name="connsiteX2" fmla="*/ 904536 w 1118430"/>
              <a:gd name="connsiteY2" fmla="*/ 2128704 h 3309581"/>
              <a:gd name="connsiteX3" fmla="*/ 846606 w 1118430"/>
              <a:gd name="connsiteY3" fmla="*/ 1865792 h 3309581"/>
              <a:gd name="connsiteX4" fmla="*/ 966921 w 1118430"/>
              <a:gd name="connsiteY4" fmla="*/ 1580600 h 3309581"/>
              <a:gd name="connsiteX5" fmla="*/ 672816 w 1118430"/>
              <a:gd name="connsiteY5" fmla="*/ 1175091 h 3309581"/>
              <a:gd name="connsiteX6" fmla="*/ 837694 w 1118430"/>
              <a:gd name="connsiteY6" fmla="*/ 1063688 h 3309581"/>
              <a:gd name="connsiteX7" fmla="*/ 1047132 w 1118430"/>
              <a:gd name="connsiteY7" fmla="*/ 947828 h 3309581"/>
              <a:gd name="connsiteX8" fmla="*/ 882255 w 1118430"/>
              <a:gd name="connsiteY8" fmla="*/ 92250 h 3309581"/>
              <a:gd name="connsiteX9" fmla="*/ 989202 w 1118430"/>
              <a:gd name="connsiteY9" fmla="*/ 25407 h 3309581"/>
              <a:gd name="connsiteX10" fmla="*/ 1118430 w 1118430"/>
              <a:gd name="connsiteY10" fmla="*/ 3126 h 3309581"/>
              <a:gd name="connsiteX0" fmla="*/ 106760 w 1122759"/>
              <a:gd name="connsiteY0" fmla="*/ 3309581 h 3309581"/>
              <a:gd name="connsiteX1" fmla="*/ 4269 w 1122759"/>
              <a:gd name="connsiteY1" fmla="*/ 3140248 h 3309581"/>
              <a:gd name="connsiteX2" fmla="*/ 908865 w 1122759"/>
              <a:gd name="connsiteY2" fmla="*/ 2128704 h 3309581"/>
              <a:gd name="connsiteX3" fmla="*/ 850935 w 1122759"/>
              <a:gd name="connsiteY3" fmla="*/ 1865792 h 3309581"/>
              <a:gd name="connsiteX4" fmla="*/ 971250 w 1122759"/>
              <a:gd name="connsiteY4" fmla="*/ 1580600 h 3309581"/>
              <a:gd name="connsiteX5" fmla="*/ 677145 w 1122759"/>
              <a:gd name="connsiteY5" fmla="*/ 1175091 h 3309581"/>
              <a:gd name="connsiteX6" fmla="*/ 842023 w 1122759"/>
              <a:gd name="connsiteY6" fmla="*/ 1063688 h 3309581"/>
              <a:gd name="connsiteX7" fmla="*/ 1051461 w 1122759"/>
              <a:gd name="connsiteY7" fmla="*/ 947828 h 3309581"/>
              <a:gd name="connsiteX8" fmla="*/ 886584 w 1122759"/>
              <a:gd name="connsiteY8" fmla="*/ 92250 h 3309581"/>
              <a:gd name="connsiteX9" fmla="*/ 993531 w 1122759"/>
              <a:gd name="connsiteY9" fmla="*/ 25407 h 3309581"/>
              <a:gd name="connsiteX10" fmla="*/ 1122759 w 1122759"/>
              <a:gd name="connsiteY10" fmla="*/ 3126 h 3309581"/>
              <a:gd name="connsiteX0" fmla="*/ 106760 w 1122759"/>
              <a:gd name="connsiteY0" fmla="*/ 3309581 h 3309581"/>
              <a:gd name="connsiteX1" fmla="*/ 4269 w 1122759"/>
              <a:gd name="connsiteY1" fmla="*/ 3140248 h 3309581"/>
              <a:gd name="connsiteX2" fmla="*/ 908865 w 1122759"/>
              <a:gd name="connsiteY2" fmla="*/ 2128704 h 3309581"/>
              <a:gd name="connsiteX3" fmla="*/ 850935 w 1122759"/>
              <a:gd name="connsiteY3" fmla="*/ 1865792 h 3309581"/>
              <a:gd name="connsiteX4" fmla="*/ 906831 w 1122759"/>
              <a:gd name="connsiteY4" fmla="*/ 1534585 h 3309581"/>
              <a:gd name="connsiteX5" fmla="*/ 677145 w 1122759"/>
              <a:gd name="connsiteY5" fmla="*/ 1175091 h 3309581"/>
              <a:gd name="connsiteX6" fmla="*/ 842023 w 1122759"/>
              <a:gd name="connsiteY6" fmla="*/ 1063688 h 3309581"/>
              <a:gd name="connsiteX7" fmla="*/ 1051461 w 1122759"/>
              <a:gd name="connsiteY7" fmla="*/ 947828 h 3309581"/>
              <a:gd name="connsiteX8" fmla="*/ 886584 w 1122759"/>
              <a:gd name="connsiteY8" fmla="*/ 92250 h 3309581"/>
              <a:gd name="connsiteX9" fmla="*/ 993531 w 1122759"/>
              <a:gd name="connsiteY9" fmla="*/ 25407 h 3309581"/>
              <a:gd name="connsiteX10" fmla="*/ 1122759 w 1122759"/>
              <a:gd name="connsiteY10" fmla="*/ 3126 h 3309581"/>
              <a:gd name="connsiteX0" fmla="*/ 106760 w 1122759"/>
              <a:gd name="connsiteY0" fmla="*/ 3309581 h 3309581"/>
              <a:gd name="connsiteX1" fmla="*/ 4269 w 1122759"/>
              <a:gd name="connsiteY1" fmla="*/ 3140248 h 3309581"/>
              <a:gd name="connsiteX2" fmla="*/ 908865 w 1122759"/>
              <a:gd name="connsiteY2" fmla="*/ 2128704 h 3309581"/>
              <a:gd name="connsiteX3" fmla="*/ 850935 w 1122759"/>
              <a:gd name="connsiteY3" fmla="*/ 1865792 h 3309581"/>
              <a:gd name="connsiteX4" fmla="*/ 906831 w 1122759"/>
              <a:gd name="connsiteY4" fmla="*/ 1534585 h 3309581"/>
              <a:gd name="connsiteX5" fmla="*/ 759969 w 1122759"/>
              <a:gd name="connsiteY5" fmla="*/ 1184294 h 3309581"/>
              <a:gd name="connsiteX6" fmla="*/ 842023 w 1122759"/>
              <a:gd name="connsiteY6" fmla="*/ 1063688 h 3309581"/>
              <a:gd name="connsiteX7" fmla="*/ 1051461 w 1122759"/>
              <a:gd name="connsiteY7" fmla="*/ 947828 h 3309581"/>
              <a:gd name="connsiteX8" fmla="*/ 886584 w 1122759"/>
              <a:gd name="connsiteY8" fmla="*/ 92250 h 3309581"/>
              <a:gd name="connsiteX9" fmla="*/ 993531 w 1122759"/>
              <a:gd name="connsiteY9" fmla="*/ 25407 h 3309581"/>
              <a:gd name="connsiteX10" fmla="*/ 1122759 w 1122759"/>
              <a:gd name="connsiteY10" fmla="*/ 3126 h 3309581"/>
              <a:gd name="connsiteX0" fmla="*/ 106760 w 1122759"/>
              <a:gd name="connsiteY0" fmla="*/ 3309581 h 3309581"/>
              <a:gd name="connsiteX1" fmla="*/ 4269 w 1122759"/>
              <a:gd name="connsiteY1" fmla="*/ 3140248 h 3309581"/>
              <a:gd name="connsiteX2" fmla="*/ 908865 w 1122759"/>
              <a:gd name="connsiteY2" fmla="*/ 2128704 h 3309581"/>
              <a:gd name="connsiteX3" fmla="*/ 850935 w 1122759"/>
              <a:gd name="connsiteY3" fmla="*/ 1865792 h 3309581"/>
              <a:gd name="connsiteX4" fmla="*/ 906831 w 1122759"/>
              <a:gd name="connsiteY4" fmla="*/ 1534585 h 3309581"/>
              <a:gd name="connsiteX5" fmla="*/ 759969 w 1122759"/>
              <a:gd name="connsiteY5" fmla="*/ 1184294 h 3309581"/>
              <a:gd name="connsiteX6" fmla="*/ 878833 w 1122759"/>
              <a:gd name="connsiteY6" fmla="*/ 1072891 h 3309581"/>
              <a:gd name="connsiteX7" fmla="*/ 1051461 w 1122759"/>
              <a:gd name="connsiteY7" fmla="*/ 947828 h 3309581"/>
              <a:gd name="connsiteX8" fmla="*/ 886584 w 1122759"/>
              <a:gd name="connsiteY8" fmla="*/ 92250 h 3309581"/>
              <a:gd name="connsiteX9" fmla="*/ 993531 w 1122759"/>
              <a:gd name="connsiteY9" fmla="*/ 25407 h 3309581"/>
              <a:gd name="connsiteX10" fmla="*/ 1122759 w 1122759"/>
              <a:gd name="connsiteY10" fmla="*/ 3126 h 3309581"/>
              <a:gd name="connsiteX0" fmla="*/ 106760 w 1122759"/>
              <a:gd name="connsiteY0" fmla="*/ 3309581 h 3309581"/>
              <a:gd name="connsiteX1" fmla="*/ 4269 w 1122759"/>
              <a:gd name="connsiteY1" fmla="*/ 3140248 h 3309581"/>
              <a:gd name="connsiteX2" fmla="*/ 812237 w 1122759"/>
              <a:gd name="connsiteY2" fmla="*/ 2082689 h 3309581"/>
              <a:gd name="connsiteX3" fmla="*/ 850935 w 1122759"/>
              <a:gd name="connsiteY3" fmla="*/ 1865792 h 3309581"/>
              <a:gd name="connsiteX4" fmla="*/ 906831 w 1122759"/>
              <a:gd name="connsiteY4" fmla="*/ 1534585 h 3309581"/>
              <a:gd name="connsiteX5" fmla="*/ 759969 w 1122759"/>
              <a:gd name="connsiteY5" fmla="*/ 1184294 h 3309581"/>
              <a:gd name="connsiteX6" fmla="*/ 878833 w 1122759"/>
              <a:gd name="connsiteY6" fmla="*/ 1072891 h 3309581"/>
              <a:gd name="connsiteX7" fmla="*/ 1051461 w 1122759"/>
              <a:gd name="connsiteY7" fmla="*/ 947828 h 3309581"/>
              <a:gd name="connsiteX8" fmla="*/ 886584 w 1122759"/>
              <a:gd name="connsiteY8" fmla="*/ 92250 h 3309581"/>
              <a:gd name="connsiteX9" fmla="*/ 993531 w 1122759"/>
              <a:gd name="connsiteY9" fmla="*/ 25407 h 3309581"/>
              <a:gd name="connsiteX10" fmla="*/ 1122759 w 1122759"/>
              <a:gd name="connsiteY10" fmla="*/ 3126 h 3309581"/>
              <a:gd name="connsiteX0" fmla="*/ 106760 w 1122759"/>
              <a:gd name="connsiteY0" fmla="*/ 3309581 h 3309581"/>
              <a:gd name="connsiteX1" fmla="*/ 4269 w 1122759"/>
              <a:gd name="connsiteY1" fmla="*/ 3140248 h 3309581"/>
              <a:gd name="connsiteX2" fmla="*/ 812237 w 1122759"/>
              <a:gd name="connsiteY2" fmla="*/ 2082689 h 3309581"/>
              <a:gd name="connsiteX3" fmla="*/ 850935 w 1122759"/>
              <a:gd name="connsiteY3" fmla="*/ 1865792 h 3309581"/>
              <a:gd name="connsiteX4" fmla="*/ 906831 w 1122759"/>
              <a:gd name="connsiteY4" fmla="*/ 1534585 h 3309581"/>
              <a:gd name="connsiteX5" fmla="*/ 713956 w 1122759"/>
              <a:gd name="connsiteY5" fmla="*/ 1175091 h 3309581"/>
              <a:gd name="connsiteX6" fmla="*/ 878833 w 1122759"/>
              <a:gd name="connsiteY6" fmla="*/ 1072891 h 3309581"/>
              <a:gd name="connsiteX7" fmla="*/ 1051461 w 1122759"/>
              <a:gd name="connsiteY7" fmla="*/ 947828 h 3309581"/>
              <a:gd name="connsiteX8" fmla="*/ 886584 w 1122759"/>
              <a:gd name="connsiteY8" fmla="*/ 92250 h 3309581"/>
              <a:gd name="connsiteX9" fmla="*/ 993531 w 1122759"/>
              <a:gd name="connsiteY9" fmla="*/ 25407 h 3309581"/>
              <a:gd name="connsiteX10" fmla="*/ 1122759 w 1122759"/>
              <a:gd name="connsiteY10" fmla="*/ 3126 h 3309581"/>
              <a:gd name="connsiteX0" fmla="*/ 106760 w 1122759"/>
              <a:gd name="connsiteY0" fmla="*/ 3309581 h 3309581"/>
              <a:gd name="connsiteX1" fmla="*/ 4269 w 1122759"/>
              <a:gd name="connsiteY1" fmla="*/ 3140248 h 3309581"/>
              <a:gd name="connsiteX2" fmla="*/ 812237 w 1122759"/>
              <a:gd name="connsiteY2" fmla="*/ 2082689 h 3309581"/>
              <a:gd name="connsiteX3" fmla="*/ 850935 w 1122759"/>
              <a:gd name="connsiteY3" fmla="*/ 1865792 h 3309581"/>
              <a:gd name="connsiteX4" fmla="*/ 906831 w 1122759"/>
              <a:gd name="connsiteY4" fmla="*/ 1534585 h 3309581"/>
              <a:gd name="connsiteX5" fmla="*/ 713956 w 1122759"/>
              <a:gd name="connsiteY5" fmla="*/ 1175091 h 3309581"/>
              <a:gd name="connsiteX6" fmla="*/ 860428 w 1122759"/>
              <a:gd name="connsiteY6" fmla="*/ 1054485 h 3309581"/>
              <a:gd name="connsiteX7" fmla="*/ 1051461 w 1122759"/>
              <a:gd name="connsiteY7" fmla="*/ 947828 h 3309581"/>
              <a:gd name="connsiteX8" fmla="*/ 886584 w 1122759"/>
              <a:gd name="connsiteY8" fmla="*/ 92250 h 3309581"/>
              <a:gd name="connsiteX9" fmla="*/ 993531 w 1122759"/>
              <a:gd name="connsiteY9" fmla="*/ 25407 h 3309581"/>
              <a:gd name="connsiteX10" fmla="*/ 1122759 w 1122759"/>
              <a:gd name="connsiteY10" fmla="*/ 3126 h 3309581"/>
              <a:gd name="connsiteX0" fmla="*/ 169925 w 1185924"/>
              <a:gd name="connsiteY0" fmla="*/ 3309581 h 3309581"/>
              <a:gd name="connsiteX1" fmla="*/ 3016 w 1185924"/>
              <a:gd name="connsiteY1" fmla="*/ 3121842 h 3309581"/>
              <a:gd name="connsiteX2" fmla="*/ 875402 w 1185924"/>
              <a:gd name="connsiteY2" fmla="*/ 2082689 h 3309581"/>
              <a:gd name="connsiteX3" fmla="*/ 914100 w 1185924"/>
              <a:gd name="connsiteY3" fmla="*/ 1865792 h 3309581"/>
              <a:gd name="connsiteX4" fmla="*/ 969996 w 1185924"/>
              <a:gd name="connsiteY4" fmla="*/ 1534585 h 3309581"/>
              <a:gd name="connsiteX5" fmla="*/ 777121 w 1185924"/>
              <a:gd name="connsiteY5" fmla="*/ 1175091 h 3309581"/>
              <a:gd name="connsiteX6" fmla="*/ 923593 w 1185924"/>
              <a:gd name="connsiteY6" fmla="*/ 1054485 h 3309581"/>
              <a:gd name="connsiteX7" fmla="*/ 1114626 w 1185924"/>
              <a:gd name="connsiteY7" fmla="*/ 947828 h 3309581"/>
              <a:gd name="connsiteX8" fmla="*/ 949749 w 1185924"/>
              <a:gd name="connsiteY8" fmla="*/ 92250 h 3309581"/>
              <a:gd name="connsiteX9" fmla="*/ 1056696 w 1185924"/>
              <a:gd name="connsiteY9" fmla="*/ 25407 h 3309581"/>
              <a:gd name="connsiteX10" fmla="*/ 1185924 w 1185924"/>
              <a:gd name="connsiteY10" fmla="*/ 3126 h 3309581"/>
              <a:gd name="connsiteX0" fmla="*/ 75669 w 1188296"/>
              <a:gd name="connsiteY0" fmla="*/ 3286574 h 3286574"/>
              <a:gd name="connsiteX1" fmla="*/ 5388 w 1188296"/>
              <a:gd name="connsiteY1" fmla="*/ 3121842 h 3286574"/>
              <a:gd name="connsiteX2" fmla="*/ 877774 w 1188296"/>
              <a:gd name="connsiteY2" fmla="*/ 2082689 h 3286574"/>
              <a:gd name="connsiteX3" fmla="*/ 916472 w 1188296"/>
              <a:gd name="connsiteY3" fmla="*/ 1865792 h 3286574"/>
              <a:gd name="connsiteX4" fmla="*/ 972368 w 1188296"/>
              <a:gd name="connsiteY4" fmla="*/ 1534585 h 3286574"/>
              <a:gd name="connsiteX5" fmla="*/ 779493 w 1188296"/>
              <a:gd name="connsiteY5" fmla="*/ 1175091 h 3286574"/>
              <a:gd name="connsiteX6" fmla="*/ 925965 w 1188296"/>
              <a:gd name="connsiteY6" fmla="*/ 1054485 h 3286574"/>
              <a:gd name="connsiteX7" fmla="*/ 1116998 w 1188296"/>
              <a:gd name="connsiteY7" fmla="*/ 947828 h 3286574"/>
              <a:gd name="connsiteX8" fmla="*/ 952121 w 1188296"/>
              <a:gd name="connsiteY8" fmla="*/ 92250 h 3286574"/>
              <a:gd name="connsiteX9" fmla="*/ 1059068 w 1188296"/>
              <a:gd name="connsiteY9" fmla="*/ 25407 h 3286574"/>
              <a:gd name="connsiteX10" fmla="*/ 1188296 w 1188296"/>
              <a:gd name="connsiteY10" fmla="*/ 3126 h 3286574"/>
              <a:gd name="connsiteX0" fmla="*/ 75669 w 1188296"/>
              <a:gd name="connsiteY0" fmla="*/ 3286574 h 3286574"/>
              <a:gd name="connsiteX1" fmla="*/ 5388 w 1188296"/>
              <a:gd name="connsiteY1" fmla="*/ 3121842 h 3286574"/>
              <a:gd name="connsiteX2" fmla="*/ 877774 w 1188296"/>
              <a:gd name="connsiteY2" fmla="*/ 2082689 h 3286574"/>
              <a:gd name="connsiteX3" fmla="*/ 893466 w 1188296"/>
              <a:gd name="connsiteY3" fmla="*/ 1833581 h 3286574"/>
              <a:gd name="connsiteX4" fmla="*/ 972368 w 1188296"/>
              <a:gd name="connsiteY4" fmla="*/ 1534585 h 3286574"/>
              <a:gd name="connsiteX5" fmla="*/ 779493 w 1188296"/>
              <a:gd name="connsiteY5" fmla="*/ 1175091 h 3286574"/>
              <a:gd name="connsiteX6" fmla="*/ 925965 w 1188296"/>
              <a:gd name="connsiteY6" fmla="*/ 1054485 h 3286574"/>
              <a:gd name="connsiteX7" fmla="*/ 1116998 w 1188296"/>
              <a:gd name="connsiteY7" fmla="*/ 947828 h 3286574"/>
              <a:gd name="connsiteX8" fmla="*/ 952121 w 1188296"/>
              <a:gd name="connsiteY8" fmla="*/ 92250 h 3286574"/>
              <a:gd name="connsiteX9" fmla="*/ 1059068 w 1188296"/>
              <a:gd name="connsiteY9" fmla="*/ 25407 h 3286574"/>
              <a:gd name="connsiteX10" fmla="*/ 1188296 w 1188296"/>
              <a:gd name="connsiteY10" fmla="*/ 3126 h 3286574"/>
              <a:gd name="connsiteX0" fmla="*/ 75669 w 1188296"/>
              <a:gd name="connsiteY0" fmla="*/ 3286574 h 3286574"/>
              <a:gd name="connsiteX1" fmla="*/ 5388 w 1188296"/>
              <a:gd name="connsiteY1" fmla="*/ 3121842 h 3286574"/>
              <a:gd name="connsiteX2" fmla="*/ 877774 w 1188296"/>
              <a:gd name="connsiteY2" fmla="*/ 2082689 h 3286574"/>
              <a:gd name="connsiteX3" fmla="*/ 893466 w 1188296"/>
              <a:gd name="connsiteY3" fmla="*/ 1833581 h 3286574"/>
              <a:gd name="connsiteX4" fmla="*/ 972368 w 1188296"/>
              <a:gd name="connsiteY4" fmla="*/ 1534585 h 3286574"/>
              <a:gd name="connsiteX5" fmla="*/ 779493 w 1188296"/>
              <a:gd name="connsiteY5" fmla="*/ 1175091 h 3286574"/>
              <a:gd name="connsiteX6" fmla="*/ 925965 w 1188296"/>
              <a:gd name="connsiteY6" fmla="*/ 1054485 h 3286574"/>
              <a:gd name="connsiteX7" fmla="*/ 1116998 w 1188296"/>
              <a:gd name="connsiteY7" fmla="*/ 947828 h 3286574"/>
              <a:gd name="connsiteX8" fmla="*/ 952121 w 1188296"/>
              <a:gd name="connsiteY8" fmla="*/ 92250 h 3286574"/>
              <a:gd name="connsiteX9" fmla="*/ 1059068 w 1188296"/>
              <a:gd name="connsiteY9" fmla="*/ 25407 h 3286574"/>
              <a:gd name="connsiteX10" fmla="*/ 1188296 w 1188296"/>
              <a:gd name="connsiteY10" fmla="*/ 3126 h 3286574"/>
              <a:gd name="connsiteX0" fmla="*/ 75669 w 1188296"/>
              <a:gd name="connsiteY0" fmla="*/ 3286574 h 3286574"/>
              <a:gd name="connsiteX1" fmla="*/ 5388 w 1188296"/>
              <a:gd name="connsiteY1" fmla="*/ 3121842 h 3286574"/>
              <a:gd name="connsiteX2" fmla="*/ 877774 w 1188296"/>
              <a:gd name="connsiteY2" fmla="*/ 2082689 h 3286574"/>
              <a:gd name="connsiteX3" fmla="*/ 893466 w 1188296"/>
              <a:gd name="connsiteY3" fmla="*/ 1833581 h 3286574"/>
              <a:gd name="connsiteX4" fmla="*/ 972368 w 1188296"/>
              <a:gd name="connsiteY4" fmla="*/ 1534585 h 3286574"/>
              <a:gd name="connsiteX5" fmla="*/ 779493 w 1188296"/>
              <a:gd name="connsiteY5" fmla="*/ 1175091 h 3286574"/>
              <a:gd name="connsiteX6" fmla="*/ 925965 w 1188296"/>
              <a:gd name="connsiteY6" fmla="*/ 1054485 h 3286574"/>
              <a:gd name="connsiteX7" fmla="*/ 1116998 w 1188296"/>
              <a:gd name="connsiteY7" fmla="*/ 947828 h 3286574"/>
              <a:gd name="connsiteX8" fmla="*/ 952121 w 1188296"/>
              <a:gd name="connsiteY8" fmla="*/ 92250 h 3286574"/>
              <a:gd name="connsiteX9" fmla="*/ 1059068 w 1188296"/>
              <a:gd name="connsiteY9" fmla="*/ 25407 h 3286574"/>
              <a:gd name="connsiteX10" fmla="*/ 1188296 w 1188296"/>
              <a:gd name="connsiteY10" fmla="*/ 3126 h 3286574"/>
              <a:gd name="connsiteX0" fmla="*/ 75669 w 1188296"/>
              <a:gd name="connsiteY0" fmla="*/ 3286574 h 3286574"/>
              <a:gd name="connsiteX1" fmla="*/ 5388 w 1188296"/>
              <a:gd name="connsiteY1" fmla="*/ 3121842 h 3286574"/>
              <a:gd name="connsiteX2" fmla="*/ 877774 w 1188296"/>
              <a:gd name="connsiteY2" fmla="*/ 2082689 h 3286574"/>
              <a:gd name="connsiteX3" fmla="*/ 893466 w 1188296"/>
              <a:gd name="connsiteY3" fmla="*/ 1833581 h 3286574"/>
              <a:gd name="connsiteX4" fmla="*/ 972368 w 1188296"/>
              <a:gd name="connsiteY4" fmla="*/ 1534585 h 3286574"/>
              <a:gd name="connsiteX5" fmla="*/ 779493 w 1188296"/>
              <a:gd name="connsiteY5" fmla="*/ 1175091 h 3286574"/>
              <a:gd name="connsiteX6" fmla="*/ 925965 w 1188296"/>
              <a:gd name="connsiteY6" fmla="*/ 1054485 h 3286574"/>
              <a:gd name="connsiteX7" fmla="*/ 1116998 w 1188296"/>
              <a:gd name="connsiteY7" fmla="*/ 947828 h 3286574"/>
              <a:gd name="connsiteX8" fmla="*/ 952121 w 1188296"/>
              <a:gd name="connsiteY8" fmla="*/ 92250 h 3286574"/>
              <a:gd name="connsiteX9" fmla="*/ 1059068 w 1188296"/>
              <a:gd name="connsiteY9" fmla="*/ 25407 h 3286574"/>
              <a:gd name="connsiteX10" fmla="*/ 1188296 w 1188296"/>
              <a:gd name="connsiteY10" fmla="*/ 3126 h 3286574"/>
              <a:gd name="connsiteX0" fmla="*/ 75669 w 1188296"/>
              <a:gd name="connsiteY0" fmla="*/ 3286574 h 3286574"/>
              <a:gd name="connsiteX1" fmla="*/ 5388 w 1188296"/>
              <a:gd name="connsiteY1" fmla="*/ 3121842 h 3286574"/>
              <a:gd name="connsiteX2" fmla="*/ 877774 w 1188296"/>
              <a:gd name="connsiteY2" fmla="*/ 2082689 h 3286574"/>
              <a:gd name="connsiteX3" fmla="*/ 893466 w 1188296"/>
              <a:gd name="connsiteY3" fmla="*/ 1833581 h 3286574"/>
              <a:gd name="connsiteX4" fmla="*/ 972368 w 1188296"/>
              <a:gd name="connsiteY4" fmla="*/ 1534585 h 3286574"/>
              <a:gd name="connsiteX5" fmla="*/ 779493 w 1188296"/>
              <a:gd name="connsiteY5" fmla="*/ 1175091 h 3286574"/>
              <a:gd name="connsiteX6" fmla="*/ 925965 w 1188296"/>
              <a:gd name="connsiteY6" fmla="*/ 1054485 h 3286574"/>
              <a:gd name="connsiteX7" fmla="*/ 1116998 w 1188296"/>
              <a:gd name="connsiteY7" fmla="*/ 947828 h 3286574"/>
              <a:gd name="connsiteX8" fmla="*/ 952121 w 1188296"/>
              <a:gd name="connsiteY8" fmla="*/ 92250 h 3286574"/>
              <a:gd name="connsiteX9" fmla="*/ 1059068 w 1188296"/>
              <a:gd name="connsiteY9" fmla="*/ 25407 h 3286574"/>
              <a:gd name="connsiteX10" fmla="*/ 1188296 w 1188296"/>
              <a:gd name="connsiteY10" fmla="*/ 3126 h 3286574"/>
              <a:gd name="connsiteX0" fmla="*/ 75669 w 1188296"/>
              <a:gd name="connsiteY0" fmla="*/ 3286574 h 3286574"/>
              <a:gd name="connsiteX1" fmla="*/ 5388 w 1188296"/>
              <a:gd name="connsiteY1" fmla="*/ 3121842 h 3286574"/>
              <a:gd name="connsiteX2" fmla="*/ 877774 w 1188296"/>
              <a:gd name="connsiteY2" fmla="*/ 2082689 h 3286574"/>
              <a:gd name="connsiteX3" fmla="*/ 893466 w 1188296"/>
              <a:gd name="connsiteY3" fmla="*/ 1833581 h 3286574"/>
              <a:gd name="connsiteX4" fmla="*/ 972368 w 1188296"/>
              <a:gd name="connsiteY4" fmla="*/ 1534585 h 3286574"/>
              <a:gd name="connsiteX5" fmla="*/ 779493 w 1188296"/>
              <a:gd name="connsiteY5" fmla="*/ 1175091 h 3286574"/>
              <a:gd name="connsiteX6" fmla="*/ 925965 w 1188296"/>
              <a:gd name="connsiteY6" fmla="*/ 1054485 h 3286574"/>
              <a:gd name="connsiteX7" fmla="*/ 1116998 w 1188296"/>
              <a:gd name="connsiteY7" fmla="*/ 947828 h 3286574"/>
              <a:gd name="connsiteX8" fmla="*/ 952121 w 1188296"/>
              <a:gd name="connsiteY8" fmla="*/ 92250 h 3286574"/>
              <a:gd name="connsiteX9" fmla="*/ 1059068 w 1188296"/>
              <a:gd name="connsiteY9" fmla="*/ 25407 h 3286574"/>
              <a:gd name="connsiteX10" fmla="*/ 1188296 w 1188296"/>
              <a:gd name="connsiteY10" fmla="*/ 3126 h 3286574"/>
              <a:gd name="connsiteX0" fmla="*/ 75669 w 1188296"/>
              <a:gd name="connsiteY0" fmla="*/ 3286574 h 3286574"/>
              <a:gd name="connsiteX1" fmla="*/ 5388 w 1188296"/>
              <a:gd name="connsiteY1" fmla="*/ 3121842 h 3286574"/>
              <a:gd name="connsiteX2" fmla="*/ 877774 w 1188296"/>
              <a:gd name="connsiteY2" fmla="*/ 2082689 h 3286574"/>
              <a:gd name="connsiteX3" fmla="*/ 893466 w 1188296"/>
              <a:gd name="connsiteY3" fmla="*/ 1833581 h 3286574"/>
              <a:gd name="connsiteX4" fmla="*/ 972368 w 1188296"/>
              <a:gd name="connsiteY4" fmla="*/ 1534585 h 3286574"/>
              <a:gd name="connsiteX5" fmla="*/ 779493 w 1188296"/>
              <a:gd name="connsiteY5" fmla="*/ 1175091 h 3286574"/>
              <a:gd name="connsiteX6" fmla="*/ 948972 w 1188296"/>
              <a:gd name="connsiteY6" fmla="*/ 1091297 h 3286574"/>
              <a:gd name="connsiteX7" fmla="*/ 1116998 w 1188296"/>
              <a:gd name="connsiteY7" fmla="*/ 947828 h 3286574"/>
              <a:gd name="connsiteX8" fmla="*/ 952121 w 1188296"/>
              <a:gd name="connsiteY8" fmla="*/ 92250 h 3286574"/>
              <a:gd name="connsiteX9" fmla="*/ 1059068 w 1188296"/>
              <a:gd name="connsiteY9" fmla="*/ 25407 h 3286574"/>
              <a:gd name="connsiteX10" fmla="*/ 1188296 w 1188296"/>
              <a:gd name="connsiteY10" fmla="*/ 3126 h 3286574"/>
              <a:gd name="connsiteX0" fmla="*/ 75669 w 1188296"/>
              <a:gd name="connsiteY0" fmla="*/ 3286574 h 3286574"/>
              <a:gd name="connsiteX1" fmla="*/ 5388 w 1188296"/>
              <a:gd name="connsiteY1" fmla="*/ 3121842 h 3286574"/>
              <a:gd name="connsiteX2" fmla="*/ 877774 w 1188296"/>
              <a:gd name="connsiteY2" fmla="*/ 2082689 h 3286574"/>
              <a:gd name="connsiteX3" fmla="*/ 893466 w 1188296"/>
              <a:gd name="connsiteY3" fmla="*/ 1833581 h 3286574"/>
              <a:gd name="connsiteX4" fmla="*/ 972368 w 1188296"/>
              <a:gd name="connsiteY4" fmla="*/ 1534585 h 3286574"/>
              <a:gd name="connsiteX5" fmla="*/ 834709 w 1188296"/>
              <a:gd name="connsiteY5" fmla="*/ 1211904 h 3286574"/>
              <a:gd name="connsiteX6" fmla="*/ 948972 w 1188296"/>
              <a:gd name="connsiteY6" fmla="*/ 1091297 h 3286574"/>
              <a:gd name="connsiteX7" fmla="*/ 1116998 w 1188296"/>
              <a:gd name="connsiteY7" fmla="*/ 947828 h 3286574"/>
              <a:gd name="connsiteX8" fmla="*/ 952121 w 1188296"/>
              <a:gd name="connsiteY8" fmla="*/ 92250 h 3286574"/>
              <a:gd name="connsiteX9" fmla="*/ 1059068 w 1188296"/>
              <a:gd name="connsiteY9" fmla="*/ 25407 h 3286574"/>
              <a:gd name="connsiteX10" fmla="*/ 1188296 w 1188296"/>
              <a:gd name="connsiteY10" fmla="*/ 3126 h 3286574"/>
              <a:gd name="connsiteX0" fmla="*/ 75669 w 1188296"/>
              <a:gd name="connsiteY0" fmla="*/ 3286574 h 3286574"/>
              <a:gd name="connsiteX1" fmla="*/ 5388 w 1188296"/>
              <a:gd name="connsiteY1" fmla="*/ 3121842 h 3286574"/>
              <a:gd name="connsiteX2" fmla="*/ 877774 w 1188296"/>
              <a:gd name="connsiteY2" fmla="*/ 2082689 h 3286574"/>
              <a:gd name="connsiteX3" fmla="*/ 893466 w 1188296"/>
              <a:gd name="connsiteY3" fmla="*/ 1833581 h 3286574"/>
              <a:gd name="connsiteX4" fmla="*/ 972368 w 1188296"/>
              <a:gd name="connsiteY4" fmla="*/ 1534585 h 3286574"/>
              <a:gd name="connsiteX5" fmla="*/ 857716 w 1188296"/>
              <a:gd name="connsiteY5" fmla="*/ 1244114 h 3286574"/>
              <a:gd name="connsiteX6" fmla="*/ 948972 w 1188296"/>
              <a:gd name="connsiteY6" fmla="*/ 1091297 h 3286574"/>
              <a:gd name="connsiteX7" fmla="*/ 1116998 w 1188296"/>
              <a:gd name="connsiteY7" fmla="*/ 947828 h 3286574"/>
              <a:gd name="connsiteX8" fmla="*/ 952121 w 1188296"/>
              <a:gd name="connsiteY8" fmla="*/ 92250 h 3286574"/>
              <a:gd name="connsiteX9" fmla="*/ 1059068 w 1188296"/>
              <a:gd name="connsiteY9" fmla="*/ 25407 h 3286574"/>
              <a:gd name="connsiteX10" fmla="*/ 1188296 w 1188296"/>
              <a:gd name="connsiteY10" fmla="*/ 3126 h 3286574"/>
              <a:gd name="connsiteX0" fmla="*/ 75669 w 1188296"/>
              <a:gd name="connsiteY0" fmla="*/ 3286574 h 3286574"/>
              <a:gd name="connsiteX1" fmla="*/ 5388 w 1188296"/>
              <a:gd name="connsiteY1" fmla="*/ 3121842 h 3286574"/>
              <a:gd name="connsiteX2" fmla="*/ 877774 w 1188296"/>
              <a:gd name="connsiteY2" fmla="*/ 2082689 h 3286574"/>
              <a:gd name="connsiteX3" fmla="*/ 893466 w 1188296"/>
              <a:gd name="connsiteY3" fmla="*/ 1833581 h 3286574"/>
              <a:gd name="connsiteX4" fmla="*/ 972368 w 1188296"/>
              <a:gd name="connsiteY4" fmla="*/ 1534585 h 3286574"/>
              <a:gd name="connsiteX5" fmla="*/ 857716 w 1188296"/>
              <a:gd name="connsiteY5" fmla="*/ 1244114 h 3286574"/>
              <a:gd name="connsiteX6" fmla="*/ 958175 w 1188296"/>
              <a:gd name="connsiteY6" fmla="*/ 1114305 h 3286574"/>
              <a:gd name="connsiteX7" fmla="*/ 1116998 w 1188296"/>
              <a:gd name="connsiteY7" fmla="*/ 947828 h 3286574"/>
              <a:gd name="connsiteX8" fmla="*/ 952121 w 1188296"/>
              <a:gd name="connsiteY8" fmla="*/ 92250 h 3286574"/>
              <a:gd name="connsiteX9" fmla="*/ 1059068 w 1188296"/>
              <a:gd name="connsiteY9" fmla="*/ 25407 h 3286574"/>
              <a:gd name="connsiteX10" fmla="*/ 1188296 w 1188296"/>
              <a:gd name="connsiteY10" fmla="*/ 3126 h 3286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8296" h="3286574">
                <a:moveTo>
                  <a:pt x="75669" y="3286574"/>
                </a:moveTo>
                <a:cubicBezTo>
                  <a:pt x="78640" y="3278404"/>
                  <a:pt x="-24320" y="3127041"/>
                  <a:pt x="5388" y="3121842"/>
                </a:cubicBezTo>
                <a:cubicBezTo>
                  <a:pt x="35096" y="3116643"/>
                  <a:pt x="737406" y="2283215"/>
                  <a:pt x="877774" y="2082689"/>
                </a:cubicBezTo>
                <a:cubicBezTo>
                  <a:pt x="915651" y="2041841"/>
                  <a:pt x="915278" y="1961744"/>
                  <a:pt x="893466" y="1833581"/>
                </a:cubicBezTo>
                <a:cubicBezTo>
                  <a:pt x="903863" y="1682410"/>
                  <a:pt x="1019158" y="1657872"/>
                  <a:pt x="972368" y="1534585"/>
                </a:cubicBezTo>
                <a:cubicBezTo>
                  <a:pt x="925578" y="1411299"/>
                  <a:pt x="860081" y="1314161"/>
                  <a:pt x="857716" y="1244114"/>
                </a:cubicBezTo>
                <a:cubicBezTo>
                  <a:pt x="855351" y="1174067"/>
                  <a:pt x="914961" y="1163686"/>
                  <a:pt x="958175" y="1114305"/>
                </a:cubicBezTo>
                <a:cubicBezTo>
                  <a:pt x="1001389" y="1064924"/>
                  <a:pt x="1118007" y="1118170"/>
                  <a:pt x="1116998" y="947828"/>
                </a:cubicBezTo>
                <a:cubicBezTo>
                  <a:pt x="1115989" y="777486"/>
                  <a:pt x="961776" y="245987"/>
                  <a:pt x="952121" y="92250"/>
                </a:cubicBezTo>
                <a:cubicBezTo>
                  <a:pt x="942466" y="-61487"/>
                  <a:pt x="1166759" y="60313"/>
                  <a:pt x="1059068" y="25407"/>
                </a:cubicBezTo>
                <a:cubicBezTo>
                  <a:pt x="1285588" y="-18412"/>
                  <a:pt x="1035301" y="9068"/>
                  <a:pt x="1188296" y="3126"/>
                </a:cubicBezTo>
              </a:path>
            </a:pathLst>
          </a:custGeom>
          <a:noFill/>
          <a:ln w="28575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0794" tIns="50397" rIns="100794" bIns="50397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ight Arrow 6"/>
          <p:cNvSpPr/>
          <p:nvPr/>
        </p:nvSpPr>
        <p:spPr>
          <a:xfrm rot="311100">
            <a:off x="5352064" y="1913665"/>
            <a:ext cx="1266401" cy="412940"/>
          </a:xfrm>
          <a:prstGeom prst="rightArrow">
            <a:avLst>
              <a:gd name="adj1" fmla="val 36362"/>
              <a:gd name="adj2" fmla="val 145907"/>
            </a:avLst>
          </a:prstGeom>
          <a:solidFill>
            <a:srgbClr val="FFFF00"/>
          </a:solidFill>
          <a:ln>
            <a:noFill/>
          </a:ln>
          <a:scene3d>
            <a:camera prst="isometricLeftDown">
              <a:rot lat="1398594" lon="758422" rev="123623"/>
            </a:camera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ight Arrow 7"/>
          <p:cNvSpPr/>
          <p:nvPr/>
        </p:nvSpPr>
        <p:spPr>
          <a:xfrm rot="311100" flipH="1">
            <a:off x="3912987" y="1692124"/>
            <a:ext cx="1048025" cy="412940"/>
          </a:xfrm>
          <a:prstGeom prst="rightArrow">
            <a:avLst>
              <a:gd name="adj1" fmla="val 36362"/>
              <a:gd name="adj2" fmla="val 124673"/>
            </a:avLst>
          </a:prstGeom>
          <a:solidFill>
            <a:srgbClr val="FFFF00"/>
          </a:solidFill>
          <a:ln>
            <a:noFill/>
          </a:ln>
          <a:scene3d>
            <a:camera prst="isometricLeftDown">
              <a:rot lat="1398594" lon="758422" rev="123623"/>
            </a:camera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65" name="TextBox 9"/>
          <p:cNvSpPr txBox="1">
            <a:spLocks noChangeArrowheads="1"/>
          </p:cNvSpPr>
          <p:nvPr/>
        </p:nvSpPr>
        <p:spPr bwMode="auto">
          <a:xfrm>
            <a:off x="0" y="699948"/>
            <a:ext cx="4868948" cy="40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0000"/>
                </a:solidFill>
              </a:rPr>
              <a:t>Sub-event “A” </a:t>
            </a:r>
            <a:r>
              <a:rPr lang="en-US" sz="2000" b="1" dirty="0" smtClean="0">
                <a:solidFill>
                  <a:srgbClr val="FF0000"/>
                </a:solidFill>
              </a:rPr>
              <a:t>vs. </a:t>
            </a:r>
            <a:r>
              <a:rPr lang="en-US" sz="2000" b="1" dirty="0">
                <a:solidFill>
                  <a:srgbClr val="FF0000"/>
                </a:solidFill>
              </a:rPr>
              <a:t>Sub-event “B” 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39494" y="5341597"/>
            <a:ext cx="3392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Confirmed in simulation studies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302264" y="5760538"/>
            <a:ext cx="1704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arxiv:1304.1471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8" y="5835723"/>
            <a:ext cx="7961144" cy="854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8" y="6701697"/>
            <a:ext cx="7094584" cy="8579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151380" y="6398342"/>
            <a:ext cx="1015663" cy="634008"/>
            <a:chOff x="5151380" y="6398342"/>
            <a:chExt cx="1015663" cy="634008"/>
          </a:xfrm>
        </p:grpSpPr>
        <p:sp>
          <p:nvSpPr>
            <p:cNvPr id="10" name="TextBox 9"/>
            <p:cNvSpPr txBox="1"/>
            <p:nvPr/>
          </p:nvSpPr>
          <p:spPr>
            <a:xfrm rot="5400000">
              <a:off x="5342208" y="6207514"/>
              <a:ext cx="63400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latin typeface="Arial" pitchFamily="34" charset="0"/>
                  <a:cs typeface="Arial" pitchFamily="34" charset="0"/>
                </a:rPr>
                <a:t>=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30450" y="6440087"/>
              <a:ext cx="384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1789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080625" cy="684221"/>
          </a:xfrm>
        </p:spPr>
        <p:txBody>
          <a:bodyPr/>
          <a:lstStyle/>
          <a:p>
            <a:r>
              <a:rPr lang="en-US">
                <a:latin typeface="Arial" charset="0"/>
              </a:rPr>
              <a:t>Obtaining the response function</a:t>
            </a:r>
          </a:p>
        </p:txBody>
      </p:sp>
      <p:sp>
        <p:nvSpPr>
          <p:cNvPr id="4608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18954" indent="-314982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59929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63900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67872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71844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75815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779787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283758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B3087E-F91E-EB49-A68D-91641CD32150}" type="slidenum">
              <a:rPr lang="en-US" sz="1500">
                <a:solidFill>
                  <a:schemeClr val="bg1"/>
                </a:solidFill>
                <a:ea typeface="SimSun" charset="0"/>
                <a:cs typeface="SimSun" charset="0"/>
              </a:rPr>
              <a:pPr eaLnBrk="1" hangingPunct="1"/>
              <a:t>19</a:t>
            </a:fld>
            <a:endParaRPr lang="en-US" sz="150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33872" y="5019541"/>
            <a:ext cx="9408583" cy="1344383"/>
            <a:chOff x="76200" y="4175040"/>
            <a:chExt cx="8534400" cy="1219599"/>
          </a:xfrm>
        </p:grpSpPr>
        <p:grpSp>
          <p:nvGrpSpPr>
            <p:cNvPr id="46099" name="Group 8"/>
            <p:cNvGrpSpPr>
              <a:grpSpLocks/>
            </p:cNvGrpSpPr>
            <p:nvPr/>
          </p:nvGrpSpPr>
          <p:grpSpPr bwMode="auto">
            <a:xfrm>
              <a:off x="76200" y="4175040"/>
              <a:ext cx="8534400" cy="1219599"/>
              <a:chOff x="152400" y="4022640"/>
              <a:chExt cx="8534400" cy="1219599"/>
            </a:xfrm>
          </p:grpSpPr>
          <p:pic>
            <p:nvPicPr>
              <p:cNvPr id="46102" name="Picture 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9925" y="4542321"/>
                <a:ext cx="3139817" cy="699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103" name="Content Placeholder 2"/>
              <p:cNvSpPr txBox="1">
                <a:spLocks/>
              </p:cNvSpPr>
              <p:nvPr/>
            </p:nvSpPr>
            <p:spPr bwMode="auto">
              <a:xfrm>
                <a:off x="152400" y="4022640"/>
                <a:ext cx="8534400" cy="533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val="1"/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chemeClr val="folHlink"/>
                  </a:buClr>
                  <a:buSzPct val="60000"/>
                </a:pPr>
                <a:r>
                  <a:rPr lang="en-US" sz="2200" dirty="0" smtClean="0">
                    <a:solidFill>
                      <a:schemeClr val="folHlink"/>
                    </a:solidFill>
                    <a:latin typeface="Arial" charset="0"/>
                    <a:cs typeface="Arial" charset="0"/>
                  </a:rPr>
                  <a:t> Response </a:t>
                </a:r>
                <a:r>
                  <a:rPr lang="en-US" sz="2200" dirty="0">
                    <a:solidFill>
                      <a:schemeClr val="folHlink"/>
                    </a:solidFill>
                    <a:latin typeface="Arial" charset="0"/>
                    <a:cs typeface="Arial" charset="0"/>
                  </a:rPr>
                  <a:t>function is a 2D </a:t>
                </a:r>
                <a:r>
                  <a:rPr lang="en-US" sz="2200" dirty="0" smtClean="0">
                    <a:solidFill>
                      <a:schemeClr val="folHlink"/>
                    </a:solidFill>
                    <a:latin typeface="Arial" charset="0"/>
                    <a:cs typeface="Arial" charset="0"/>
                  </a:rPr>
                  <a:t>Gaussian around truth</a:t>
                </a:r>
                <a:endParaRPr lang="en-US" sz="2200" dirty="0">
                  <a:solidFill>
                    <a:schemeClr val="folHlink"/>
                  </a:solidFill>
                  <a:latin typeface="Arial" charset="0"/>
                  <a:cs typeface="Arial" charset="0"/>
                </a:endParaRPr>
              </a:p>
            </p:txBody>
          </p:sp>
        </p:grpSp>
        <p:pic>
          <p:nvPicPr>
            <p:cNvPr id="46100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4930397"/>
              <a:ext cx="685800" cy="311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01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4930397"/>
              <a:ext cx="365459" cy="243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97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073" y="6383824"/>
            <a:ext cx="4956307" cy="109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720417" y="6803708"/>
            <a:ext cx="2889538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Data driven method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33651"/>
          <a:stretch/>
        </p:blipFill>
        <p:spPr>
          <a:xfrm>
            <a:off x="760552" y="684222"/>
            <a:ext cx="8681903" cy="4061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9342" y="1838219"/>
            <a:ext cx="1795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itchFamily="34" charset="0"/>
                <a:cs typeface="Arial" pitchFamily="34" charset="0"/>
              </a:rPr>
              <a:t>n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onflow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+ noise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923824" y="5034784"/>
            <a:ext cx="3145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Nonflow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is Gaussian!</a:t>
            </a:r>
          </a:p>
        </p:txBody>
      </p:sp>
    </p:spTree>
    <p:extLst>
      <p:ext uri="{BB962C8B-B14F-4D97-AF65-F5344CB8AC3E}">
        <p14:creationId xmlns:p14="http://schemas.microsoft.com/office/powerpoint/2010/main" val="945046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2"/>
          <p:cNvSpPr>
            <a:spLocks noGrp="1"/>
          </p:cNvSpPr>
          <p:nvPr>
            <p:ph type="title"/>
          </p:nvPr>
        </p:nvSpPr>
        <p:spPr>
          <a:xfrm>
            <a:off x="0" y="1"/>
            <a:ext cx="10080625" cy="684221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Initial geometry </a:t>
            </a:r>
            <a:r>
              <a:rPr lang="en-US" dirty="0" smtClean="0">
                <a:latin typeface="Arial" charset="0"/>
              </a:rPr>
              <a:t>&amp; momentum anisotropy</a:t>
            </a:r>
            <a:endParaRPr lang="en-US" dirty="0">
              <a:latin typeface="Arial" charset="0"/>
            </a:endParaRP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18954" indent="-314982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59929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63900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67872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71844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75815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779787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283758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F68AC4F-BBD7-EF47-9AAF-9387A0E3CACA}" type="slidenum">
              <a:rPr lang="en-US" sz="1500">
                <a:solidFill>
                  <a:schemeClr val="bg1"/>
                </a:solidFill>
                <a:ea typeface="SimSun" charset="0"/>
                <a:cs typeface="SimSun" charset="0"/>
              </a:rPr>
              <a:pPr eaLnBrk="1" hangingPunct="1"/>
              <a:t>2</a:t>
            </a:fld>
            <a:endParaRPr lang="en-US" sz="150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pic>
        <p:nvPicPr>
          <p:cNvPr id="17411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10" b="19641"/>
          <a:stretch>
            <a:fillRect/>
          </a:stretch>
        </p:blipFill>
        <p:spPr bwMode="auto">
          <a:xfrm>
            <a:off x="6250423" y="755968"/>
            <a:ext cx="2520156" cy="308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AutoShape 1044"/>
          <p:cNvSpPr>
            <a:spLocks noChangeArrowheads="1"/>
          </p:cNvSpPr>
          <p:nvPr/>
        </p:nvSpPr>
        <p:spPr bwMode="auto">
          <a:xfrm>
            <a:off x="3864239" y="2067042"/>
            <a:ext cx="2097026" cy="350114"/>
          </a:xfrm>
          <a:prstGeom prst="rightArrow">
            <a:avLst>
              <a:gd name="adj1" fmla="val 50000"/>
              <a:gd name="adj2" fmla="val 105208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shade val="46275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25400">
            <a:solidFill>
              <a:srgbClr val="D6009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794" tIns="50397" rIns="100794" bIns="50397" anchor="ctr">
            <a:spAutoFit/>
          </a:bodyPr>
          <a:lstStyle/>
          <a:p>
            <a:pPr>
              <a:defRPr/>
            </a:pPr>
            <a:endParaRPr lang="en-US" sz="2000"/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297519" y="4668794"/>
            <a:ext cx="8067144" cy="955101"/>
            <a:chOff x="270614" y="3937309"/>
            <a:chExt cx="7316907" cy="866345"/>
          </a:xfrm>
        </p:grpSpPr>
        <p:graphicFrame>
          <p:nvGraphicFramePr>
            <p:cNvPr id="174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0018888"/>
                </p:ext>
              </p:extLst>
            </p:nvPr>
          </p:nvGraphicFramePr>
          <p:xfrm>
            <a:off x="4114800" y="3937309"/>
            <a:ext cx="3472721" cy="866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867" name="Equation" r:id="rId4" imgW="1816100" imgH="444500" progId="Equation.3">
                    <p:embed/>
                  </p:oleObj>
                </mc:Choice>
                <mc:Fallback>
                  <p:oleObj name="Equation" r:id="rId4" imgW="1816100" imgH="444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14800" y="3937309"/>
                          <a:ext cx="3472721" cy="86634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22" name="TextBox 19"/>
            <p:cNvSpPr txBox="1">
              <a:spLocks noChangeArrowheads="1"/>
            </p:cNvSpPr>
            <p:nvPr/>
          </p:nvSpPr>
          <p:spPr bwMode="auto">
            <a:xfrm>
              <a:off x="270614" y="4114800"/>
              <a:ext cx="3348453" cy="41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Arial" charset="0"/>
                  <a:cs typeface="Arial" charset="0"/>
                </a:rPr>
                <a:t>Single particle distribution</a:t>
              </a:r>
            </a:p>
          </p:txBody>
        </p:sp>
      </p:grpSp>
      <p:sp>
        <p:nvSpPr>
          <p:cNvPr id="77" name="AutoShape 1044"/>
          <p:cNvSpPr>
            <a:spLocks noChangeArrowheads="1"/>
          </p:cNvSpPr>
          <p:nvPr/>
        </p:nvSpPr>
        <p:spPr bwMode="auto">
          <a:xfrm rot="8055917">
            <a:off x="5234625" y="3935432"/>
            <a:ext cx="1199160" cy="329377"/>
          </a:xfrm>
          <a:prstGeom prst="rightArrow">
            <a:avLst>
              <a:gd name="adj1" fmla="val 50000"/>
              <a:gd name="adj2" fmla="val 93650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shade val="46275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25400">
            <a:solidFill>
              <a:srgbClr val="D6009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794" tIns="50397" rIns="100794" bIns="50397" anchor="ctr">
            <a:spAutoFit/>
          </a:bodyPr>
          <a:lstStyle/>
          <a:p>
            <a:pPr>
              <a:defRPr/>
            </a:pPr>
            <a:endParaRPr lang="en-US" sz="2000"/>
          </a:p>
        </p:txBody>
      </p:sp>
      <p:sp>
        <p:nvSpPr>
          <p:cNvPr id="17417" name="TextBox 22"/>
          <p:cNvSpPr txBox="1">
            <a:spLocks noChangeArrowheads="1"/>
          </p:cNvSpPr>
          <p:nvPr/>
        </p:nvSpPr>
        <p:spPr bwMode="auto">
          <a:xfrm>
            <a:off x="3780235" y="1595932"/>
            <a:ext cx="2273384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hydrodynamics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7418" name="TextBox 8"/>
          <p:cNvSpPr txBox="1">
            <a:spLocks noChangeArrowheads="1"/>
          </p:cNvSpPr>
          <p:nvPr/>
        </p:nvSpPr>
        <p:spPr bwMode="auto">
          <a:xfrm>
            <a:off x="6967183" y="3779838"/>
            <a:ext cx="1191823" cy="30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300">
                <a:latin typeface="Arial" charset="0"/>
              </a:rPr>
              <a:t>by MADAI.us</a:t>
            </a:r>
          </a:p>
        </p:txBody>
      </p:sp>
      <p:grpSp>
        <p:nvGrpSpPr>
          <p:cNvPr id="16" name="Group 34"/>
          <p:cNvGrpSpPr>
            <a:grpSpLocks/>
          </p:cNvGrpSpPr>
          <p:nvPr/>
        </p:nvGrpSpPr>
        <p:grpSpPr bwMode="auto">
          <a:xfrm>
            <a:off x="0" y="959633"/>
            <a:ext cx="3732079" cy="2797468"/>
            <a:chOff x="228600" y="1672232"/>
            <a:chExt cx="3043098" cy="2370536"/>
          </a:xfrm>
        </p:grpSpPr>
        <p:grpSp>
          <p:nvGrpSpPr>
            <p:cNvPr id="17" name="Group 1"/>
            <p:cNvGrpSpPr>
              <a:grpSpLocks/>
            </p:cNvGrpSpPr>
            <p:nvPr/>
          </p:nvGrpSpPr>
          <p:grpSpPr bwMode="auto">
            <a:xfrm>
              <a:off x="228600" y="1916549"/>
              <a:ext cx="2918851" cy="2122051"/>
              <a:chOff x="366713" y="3479772"/>
              <a:chExt cx="2902022" cy="2109816"/>
            </a:xfrm>
          </p:grpSpPr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66713" y="3587750"/>
                <a:ext cx="2819400" cy="2001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4" name="Group 47"/>
              <p:cNvGrpSpPr>
                <a:grpSpLocks/>
              </p:cNvGrpSpPr>
              <p:nvPr/>
            </p:nvGrpSpPr>
            <p:grpSpPr bwMode="auto">
              <a:xfrm>
                <a:off x="886874" y="3479772"/>
                <a:ext cx="2381861" cy="1941989"/>
                <a:chOff x="346959" y="838200"/>
                <a:chExt cx="3816499" cy="2783305"/>
              </a:xfrm>
            </p:grpSpPr>
            <p:sp>
              <p:nvSpPr>
                <p:cNvPr id="25" name="Freeform 54"/>
                <p:cNvSpPr>
                  <a:spLocks/>
                </p:cNvSpPr>
                <p:nvPr/>
              </p:nvSpPr>
              <p:spPr bwMode="auto">
                <a:xfrm rot="-4547805">
                  <a:off x="798381" y="994660"/>
                  <a:ext cx="1908437" cy="2811281"/>
                </a:xfrm>
                <a:custGeom>
                  <a:avLst/>
                  <a:gdLst>
                    <a:gd name="T0" fmla="*/ 25043383 w 1492584"/>
                    <a:gd name="T1" fmla="*/ 2147483647 h 1437373"/>
                    <a:gd name="T2" fmla="*/ 158960649 w 1492584"/>
                    <a:gd name="T3" fmla="*/ 2147483647 h 1437373"/>
                    <a:gd name="T4" fmla="*/ 288094811 w 1492584"/>
                    <a:gd name="T5" fmla="*/ 2147483647 h 1437373"/>
                    <a:gd name="T6" fmla="*/ 474621729 w 1492584"/>
                    <a:gd name="T7" fmla="*/ 47233724 h 1437373"/>
                    <a:gd name="T8" fmla="*/ 637236018 w 1492584"/>
                    <a:gd name="T9" fmla="*/ 2147483647 h 1437373"/>
                    <a:gd name="T10" fmla="*/ 732890952 w 1492584"/>
                    <a:gd name="T11" fmla="*/ 2147483647 h 1437373"/>
                    <a:gd name="T12" fmla="*/ 689845782 w 1492584"/>
                    <a:gd name="T13" fmla="*/ 2147483647 h 1437373"/>
                    <a:gd name="T14" fmla="*/ 522450096 w 1492584"/>
                    <a:gd name="T15" fmla="*/ 2147483647 h 1437373"/>
                    <a:gd name="T16" fmla="*/ 345487853 w 1492584"/>
                    <a:gd name="T17" fmla="*/ 2147483647 h 1437373"/>
                    <a:gd name="T18" fmla="*/ 173308071 w 1492584"/>
                    <a:gd name="T19" fmla="*/ 2147483647 h 1437373"/>
                    <a:gd name="T20" fmla="*/ 58522456 w 1492584"/>
                    <a:gd name="T21" fmla="*/ 2147483647 h 1437373"/>
                    <a:gd name="T22" fmla="*/ 3188853 w 1492584"/>
                    <a:gd name="T23" fmla="*/ 2147483647 h 1437373"/>
                    <a:gd name="T24" fmla="*/ 25043383 w 1492584"/>
                    <a:gd name="T25" fmla="*/ 2147483647 h 143737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92584"/>
                    <a:gd name="T40" fmla="*/ 0 h 1437373"/>
                    <a:gd name="T41" fmla="*/ 1492584 w 1492584"/>
                    <a:gd name="T42" fmla="*/ 1437373 h 143737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92584" h="1437373">
                      <a:moveTo>
                        <a:pt x="50399" y="752374"/>
                      </a:moveTo>
                      <a:cubicBezTo>
                        <a:pt x="94381" y="650640"/>
                        <a:pt x="231675" y="437949"/>
                        <a:pt x="319907" y="328863"/>
                      </a:cubicBezTo>
                      <a:cubicBezTo>
                        <a:pt x="408139" y="219777"/>
                        <a:pt x="473911" y="152400"/>
                        <a:pt x="579789" y="97857"/>
                      </a:cubicBezTo>
                      <a:cubicBezTo>
                        <a:pt x="685667" y="43314"/>
                        <a:pt x="838067" y="0"/>
                        <a:pt x="955174" y="1604"/>
                      </a:cubicBezTo>
                      <a:cubicBezTo>
                        <a:pt x="1072281" y="3208"/>
                        <a:pt x="1195806" y="40105"/>
                        <a:pt x="1282433" y="107482"/>
                      </a:cubicBezTo>
                      <a:cubicBezTo>
                        <a:pt x="1369060" y="174859"/>
                        <a:pt x="1457292" y="280737"/>
                        <a:pt x="1474938" y="405865"/>
                      </a:cubicBezTo>
                      <a:cubicBezTo>
                        <a:pt x="1492584" y="530993"/>
                        <a:pt x="1458896" y="715477"/>
                        <a:pt x="1388311" y="858252"/>
                      </a:cubicBezTo>
                      <a:cubicBezTo>
                        <a:pt x="1317726" y="1001027"/>
                        <a:pt x="1166930" y="1169469"/>
                        <a:pt x="1051427" y="1262513"/>
                      </a:cubicBezTo>
                      <a:cubicBezTo>
                        <a:pt x="935924" y="1355557"/>
                        <a:pt x="812400" y="1395663"/>
                        <a:pt x="695292" y="1416518"/>
                      </a:cubicBezTo>
                      <a:cubicBezTo>
                        <a:pt x="578185" y="1437373"/>
                        <a:pt x="445035" y="1427747"/>
                        <a:pt x="348782" y="1387642"/>
                      </a:cubicBezTo>
                      <a:cubicBezTo>
                        <a:pt x="252529" y="1347537"/>
                        <a:pt x="174837" y="1254760"/>
                        <a:pt x="117776" y="1175886"/>
                      </a:cubicBezTo>
                      <a:cubicBezTo>
                        <a:pt x="60715" y="1097012"/>
                        <a:pt x="12834" y="991402"/>
                        <a:pt x="6417" y="914400"/>
                      </a:cubicBezTo>
                      <a:cubicBezTo>
                        <a:pt x="0" y="837398"/>
                        <a:pt x="37699" y="882984"/>
                        <a:pt x="50399" y="752374"/>
                      </a:cubicBezTo>
                      <a:close/>
                    </a:path>
                  </a:pathLst>
                </a:custGeom>
                <a:no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26" name="Freeform 55"/>
                <p:cNvSpPr>
                  <a:spLocks/>
                </p:cNvSpPr>
                <p:nvPr/>
              </p:nvSpPr>
              <p:spPr bwMode="auto">
                <a:xfrm rot="-4393937">
                  <a:off x="749279" y="699392"/>
                  <a:ext cx="2367788" cy="3043499"/>
                </a:xfrm>
                <a:custGeom>
                  <a:avLst/>
                  <a:gdLst>
                    <a:gd name="T0" fmla="*/ 206255517 w 1645920"/>
                    <a:gd name="T1" fmla="*/ 2147483647 h 1719714"/>
                    <a:gd name="T2" fmla="*/ 485695295 w 1645920"/>
                    <a:gd name="T3" fmla="*/ 2147483647 h 1719714"/>
                    <a:gd name="T4" fmla="*/ 844973812 w 1645920"/>
                    <a:gd name="T5" fmla="*/ 2147483647 h 1719714"/>
                    <a:gd name="T6" fmla="*/ 964733625 w 1645920"/>
                    <a:gd name="T7" fmla="*/ 2147483647 h 1719714"/>
                    <a:gd name="T8" fmla="*/ 1004653317 w 1645920"/>
                    <a:gd name="T9" fmla="*/ 2147483647 h 1719714"/>
                    <a:gd name="T10" fmla="*/ 844973812 w 1645920"/>
                    <a:gd name="T11" fmla="*/ 2147483647 h 1719714"/>
                    <a:gd name="T12" fmla="*/ 485695295 w 1645920"/>
                    <a:gd name="T13" fmla="*/ 2147483647 h 1719714"/>
                    <a:gd name="T14" fmla="*/ 246175025 w 1645920"/>
                    <a:gd name="T15" fmla="*/ 1859425732 h 1719714"/>
                    <a:gd name="T16" fmla="*/ 286093981 w 1645920"/>
                    <a:gd name="T17" fmla="*/ 1156279435 h 1719714"/>
                    <a:gd name="T18" fmla="*/ 565534311 w 1645920"/>
                    <a:gd name="T19" fmla="*/ 500011596 h 1719714"/>
                    <a:gd name="T20" fmla="*/ 964733625 w 1645920"/>
                    <a:gd name="T21" fmla="*/ 78128320 h 1719714"/>
                    <a:gd name="T22" fmla="*/ 1523615206 w 1645920"/>
                    <a:gd name="T23" fmla="*/ 31251008 h 1719714"/>
                    <a:gd name="T24" fmla="*/ 2147483647 w 1645920"/>
                    <a:gd name="T25" fmla="*/ 218754040 h 1719714"/>
                    <a:gd name="T26" fmla="*/ 2147483647 w 1645920"/>
                    <a:gd name="T27" fmla="*/ 781272380 h 1719714"/>
                    <a:gd name="T28" fmla="*/ 2147483647 w 1645920"/>
                    <a:gd name="T29" fmla="*/ 1578165401 h 1719714"/>
                    <a:gd name="T30" fmla="*/ 2147483647 w 1645920"/>
                    <a:gd name="T31" fmla="*/ 2147483647 h 1719714"/>
                    <a:gd name="T32" fmla="*/ 2147483647 w 1645920"/>
                    <a:gd name="T33" fmla="*/ 2147483647 h 1719714"/>
                    <a:gd name="T34" fmla="*/ 2147483647 w 1645920"/>
                    <a:gd name="T35" fmla="*/ 2147483647 h 1719714"/>
                    <a:gd name="T36" fmla="*/ 2147483647 w 1645920"/>
                    <a:gd name="T37" fmla="*/ 2147483647 h 1719714"/>
                    <a:gd name="T38" fmla="*/ 2147483647 w 1645920"/>
                    <a:gd name="T39" fmla="*/ 2147483647 h 1719714"/>
                    <a:gd name="T40" fmla="*/ 2147483647 w 1645920"/>
                    <a:gd name="T41" fmla="*/ 2147483647 h 1719714"/>
                    <a:gd name="T42" fmla="*/ 2147483647 w 1645920"/>
                    <a:gd name="T43" fmla="*/ 2147483647 h 1719714"/>
                    <a:gd name="T44" fmla="*/ 2147483647 w 1645920"/>
                    <a:gd name="T45" fmla="*/ 2147483647 h 1719714"/>
                    <a:gd name="T46" fmla="*/ 2147483647 w 1645920"/>
                    <a:gd name="T47" fmla="*/ 2147483647 h 1719714"/>
                    <a:gd name="T48" fmla="*/ 2147483647 w 1645920"/>
                    <a:gd name="T49" fmla="*/ 2147483647 h 1719714"/>
                    <a:gd name="T50" fmla="*/ 2147483647 w 1645920"/>
                    <a:gd name="T51" fmla="*/ 2147483647 h 1719714"/>
                    <a:gd name="T52" fmla="*/ 2147483647 w 1645920"/>
                    <a:gd name="T53" fmla="*/ 2147483647 h 1719714"/>
                    <a:gd name="T54" fmla="*/ 1563533057 w 1645920"/>
                    <a:gd name="T55" fmla="*/ 2147483647 h 1719714"/>
                    <a:gd name="T56" fmla="*/ 924815406 w 1645920"/>
                    <a:gd name="T57" fmla="*/ 2147483647 h 1719714"/>
                    <a:gd name="T58" fmla="*/ 126412865 w 1645920"/>
                    <a:gd name="T59" fmla="*/ 2147483647 h 1719714"/>
                    <a:gd name="T60" fmla="*/ 206255517 w 1645920"/>
                    <a:gd name="T61" fmla="*/ 2147483647 h 1719714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1645920"/>
                    <a:gd name="T94" fmla="*/ 0 h 1719714"/>
                    <a:gd name="T95" fmla="*/ 1645920 w 1645920"/>
                    <a:gd name="T96" fmla="*/ 1719714 h 1719714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1645920" h="1719714">
                      <a:moveTo>
                        <a:pt x="49731" y="1161448"/>
                      </a:moveTo>
                      <a:cubicBezTo>
                        <a:pt x="64169" y="1081238"/>
                        <a:pt x="91441" y="1084446"/>
                        <a:pt x="117108" y="1045945"/>
                      </a:cubicBezTo>
                      <a:cubicBezTo>
                        <a:pt x="142775" y="1007444"/>
                        <a:pt x="184485" y="960922"/>
                        <a:pt x="203735" y="930442"/>
                      </a:cubicBezTo>
                      <a:cubicBezTo>
                        <a:pt x="222985" y="899962"/>
                        <a:pt x="226194" y="882315"/>
                        <a:pt x="232611" y="863065"/>
                      </a:cubicBezTo>
                      <a:cubicBezTo>
                        <a:pt x="239028" y="843815"/>
                        <a:pt x="247049" y="837398"/>
                        <a:pt x="242236" y="814939"/>
                      </a:cubicBezTo>
                      <a:cubicBezTo>
                        <a:pt x="237423" y="792480"/>
                        <a:pt x="224590" y="766812"/>
                        <a:pt x="203735" y="728311"/>
                      </a:cubicBezTo>
                      <a:cubicBezTo>
                        <a:pt x="182880" y="689810"/>
                        <a:pt x="141171" y="641684"/>
                        <a:pt x="117108" y="583933"/>
                      </a:cubicBezTo>
                      <a:cubicBezTo>
                        <a:pt x="93045" y="526182"/>
                        <a:pt x="67377" y="439554"/>
                        <a:pt x="59356" y="381802"/>
                      </a:cubicBezTo>
                      <a:cubicBezTo>
                        <a:pt x="51335" y="324050"/>
                        <a:pt x="56147" y="283945"/>
                        <a:pt x="68981" y="237423"/>
                      </a:cubicBezTo>
                      <a:cubicBezTo>
                        <a:pt x="81815" y="190901"/>
                        <a:pt x="109086" y="139566"/>
                        <a:pt x="136358" y="102669"/>
                      </a:cubicBezTo>
                      <a:cubicBezTo>
                        <a:pt x="163630" y="65772"/>
                        <a:pt x="194110" y="32084"/>
                        <a:pt x="232611" y="16042"/>
                      </a:cubicBezTo>
                      <a:cubicBezTo>
                        <a:pt x="271112" y="0"/>
                        <a:pt x="319239" y="1604"/>
                        <a:pt x="367365" y="6417"/>
                      </a:cubicBezTo>
                      <a:cubicBezTo>
                        <a:pt x="415491" y="11230"/>
                        <a:pt x="471639" y="19251"/>
                        <a:pt x="521369" y="44918"/>
                      </a:cubicBezTo>
                      <a:cubicBezTo>
                        <a:pt x="571099" y="70585"/>
                        <a:pt x="620830" y="113899"/>
                        <a:pt x="665748" y="160421"/>
                      </a:cubicBezTo>
                      <a:cubicBezTo>
                        <a:pt x="710666" y="206943"/>
                        <a:pt x="757188" y="267903"/>
                        <a:pt x="790876" y="324050"/>
                      </a:cubicBezTo>
                      <a:cubicBezTo>
                        <a:pt x="824564" y="380197"/>
                        <a:pt x="837398" y="462012"/>
                        <a:pt x="867878" y="497305"/>
                      </a:cubicBezTo>
                      <a:cubicBezTo>
                        <a:pt x="898358" y="532598"/>
                        <a:pt x="911192" y="527785"/>
                        <a:pt x="973756" y="535806"/>
                      </a:cubicBezTo>
                      <a:cubicBezTo>
                        <a:pt x="1036320" y="543827"/>
                        <a:pt x="1158241" y="527785"/>
                        <a:pt x="1243264" y="545431"/>
                      </a:cubicBezTo>
                      <a:cubicBezTo>
                        <a:pt x="1328287" y="563077"/>
                        <a:pt x="1419727" y="591953"/>
                        <a:pt x="1483895" y="641684"/>
                      </a:cubicBezTo>
                      <a:cubicBezTo>
                        <a:pt x="1548063" y="691415"/>
                        <a:pt x="1610628" y="774834"/>
                        <a:pt x="1628274" y="843815"/>
                      </a:cubicBezTo>
                      <a:cubicBezTo>
                        <a:pt x="1645920" y="912796"/>
                        <a:pt x="1628274" y="996214"/>
                        <a:pt x="1589773" y="1055570"/>
                      </a:cubicBezTo>
                      <a:cubicBezTo>
                        <a:pt x="1551272" y="1114926"/>
                        <a:pt x="1487104" y="1169469"/>
                        <a:pt x="1397268" y="1199949"/>
                      </a:cubicBezTo>
                      <a:cubicBezTo>
                        <a:pt x="1307432" y="1230429"/>
                        <a:pt x="1132573" y="1233637"/>
                        <a:pt x="1050758" y="1238450"/>
                      </a:cubicBezTo>
                      <a:lnTo>
                        <a:pt x="906379" y="1228825"/>
                      </a:lnTo>
                      <a:cubicBezTo>
                        <a:pt x="874295" y="1227221"/>
                        <a:pt x="880712" y="1209575"/>
                        <a:pt x="858253" y="1228825"/>
                      </a:cubicBezTo>
                      <a:cubicBezTo>
                        <a:pt x="835794" y="1248075"/>
                        <a:pt x="811731" y="1286576"/>
                        <a:pt x="771626" y="1344328"/>
                      </a:cubicBezTo>
                      <a:cubicBezTo>
                        <a:pt x="731521" y="1402080"/>
                        <a:pt x="683394" y="1515979"/>
                        <a:pt x="617621" y="1575335"/>
                      </a:cubicBezTo>
                      <a:cubicBezTo>
                        <a:pt x="551848" y="1634691"/>
                        <a:pt x="442762" y="1681213"/>
                        <a:pt x="376990" y="1700463"/>
                      </a:cubicBezTo>
                      <a:cubicBezTo>
                        <a:pt x="311218" y="1719713"/>
                        <a:pt x="280738" y="1719714"/>
                        <a:pt x="222986" y="1690838"/>
                      </a:cubicBezTo>
                      <a:cubicBezTo>
                        <a:pt x="165234" y="1661962"/>
                        <a:pt x="60960" y="1615440"/>
                        <a:pt x="30480" y="1527208"/>
                      </a:cubicBezTo>
                      <a:cubicBezTo>
                        <a:pt x="0" y="1438976"/>
                        <a:pt x="35293" y="1241659"/>
                        <a:pt x="49731" y="1161448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27" name="Freeform 56"/>
                <p:cNvSpPr>
                  <a:spLocks/>
                </p:cNvSpPr>
                <p:nvPr/>
              </p:nvSpPr>
              <p:spPr bwMode="auto">
                <a:xfrm rot="-2314612">
                  <a:off x="457200" y="1066801"/>
                  <a:ext cx="2608446" cy="2554704"/>
                </a:xfrm>
                <a:custGeom>
                  <a:avLst/>
                  <a:gdLst>
                    <a:gd name="T0" fmla="*/ 257789449 w 1621857"/>
                    <a:gd name="T1" fmla="*/ 2147483647 h 1613835"/>
                    <a:gd name="T2" fmla="*/ 8314446 w 1621857"/>
                    <a:gd name="T3" fmla="*/ 2125243275 h 1613835"/>
                    <a:gd name="T4" fmla="*/ 307683942 w 1621857"/>
                    <a:gd name="T5" fmla="*/ 1412660600 h 1613835"/>
                    <a:gd name="T6" fmla="*/ 1305592638 w 1621857"/>
                    <a:gd name="T7" fmla="*/ 1187635090 h 1613835"/>
                    <a:gd name="T8" fmla="*/ 2147483647 w 1621857"/>
                    <a:gd name="T9" fmla="*/ 1262644134 h 1613835"/>
                    <a:gd name="T10" fmla="*/ 2147483647 w 1621857"/>
                    <a:gd name="T11" fmla="*/ 1337654799 h 1613835"/>
                    <a:gd name="T12" fmla="*/ 2147483647 w 1621857"/>
                    <a:gd name="T13" fmla="*/ 587564562 h 1613835"/>
                    <a:gd name="T14" fmla="*/ 2147483647 w 1621857"/>
                    <a:gd name="T15" fmla="*/ 62508170 h 1613835"/>
                    <a:gd name="T16" fmla="*/ 2147483647 w 1621857"/>
                    <a:gd name="T17" fmla="*/ 212525118 h 1613835"/>
                    <a:gd name="T18" fmla="*/ 2147483647 w 1621857"/>
                    <a:gd name="T19" fmla="*/ 662573606 h 1613835"/>
                    <a:gd name="T20" fmla="*/ 2147483647 w 1621857"/>
                    <a:gd name="T21" fmla="*/ 1337654799 h 1613835"/>
                    <a:gd name="T22" fmla="*/ 2147483647 w 1621857"/>
                    <a:gd name="T23" fmla="*/ 2147483647 h 1613835"/>
                    <a:gd name="T24" fmla="*/ 2147483647 w 1621857"/>
                    <a:gd name="T25" fmla="*/ 2147483647 h 1613835"/>
                    <a:gd name="T26" fmla="*/ 2147483647 w 1621857"/>
                    <a:gd name="T27" fmla="*/ 2147483647 h 1613835"/>
                    <a:gd name="T28" fmla="*/ 2147483647 w 1621857"/>
                    <a:gd name="T29" fmla="*/ 2147483647 h 1613835"/>
                    <a:gd name="T30" fmla="*/ 2147483647 w 1621857"/>
                    <a:gd name="T31" fmla="*/ 2147483647 h 1613835"/>
                    <a:gd name="T32" fmla="*/ 2147483647 w 1621857"/>
                    <a:gd name="T33" fmla="*/ 2147483647 h 1613835"/>
                    <a:gd name="T34" fmla="*/ 2147483647 w 1621857"/>
                    <a:gd name="T35" fmla="*/ 2147483647 h 1613835"/>
                    <a:gd name="T36" fmla="*/ 2147483647 w 1621857"/>
                    <a:gd name="T37" fmla="*/ 2147483647 h 1613835"/>
                    <a:gd name="T38" fmla="*/ 2147483647 w 1621857"/>
                    <a:gd name="T39" fmla="*/ 2147483647 h 1613835"/>
                    <a:gd name="T40" fmla="*/ 2147483647 w 1621857"/>
                    <a:gd name="T41" fmla="*/ 2147483647 h 1613835"/>
                    <a:gd name="T42" fmla="*/ 2147483647 w 1621857"/>
                    <a:gd name="T43" fmla="*/ 2147483647 h 1613835"/>
                    <a:gd name="T44" fmla="*/ 2147483647 w 1621857"/>
                    <a:gd name="T45" fmla="*/ 2147483647 h 1613835"/>
                    <a:gd name="T46" fmla="*/ 1455280028 w 1621857"/>
                    <a:gd name="T47" fmla="*/ 2147483647 h 1613835"/>
                    <a:gd name="T48" fmla="*/ 1555070250 w 1621857"/>
                    <a:gd name="T49" fmla="*/ 2147483647 h 1613835"/>
                    <a:gd name="T50" fmla="*/ 1604963302 w 1621857"/>
                    <a:gd name="T51" fmla="*/ 2147483647 h 1613835"/>
                    <a:gd name="T52" fmla="*/ 1654860471 w 1621857"/>
                    <a:gd name="T53" fmla="*/ 2147483647 h 1613835"/>
                    <a:gd name="T54" fmla="*/ 1056115027 w 1621857"/>
                    <a:gd name="T55" fmla="*/ 2147483647 h 1613835"/>
                    <a:gd name="T56" fmla="*/ 257789449 w 1621857"/>
                    <a:gd name="T57" fmla="*/ 2147483647 h 161383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621857"/>
                    <a:gd name="T88" fmla="*/ 0 h 1613835"/>
                    <a:gd name="T89" fmla="*/ 1621857 w 1621857"/>
                    <a:gd name="T90" fmla="*/ 1613835 h 1613835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621857" h="1613835">
                      <a:moveTo>
                        <a:pt x="49730" y="689810"/>
                      </a:moveTo>
                      <a:cubicBezTo>
                        <a:pt x="16042" y="640080"/>
                        <a:pt x="0" y="599974"/>
                        <a:pt x="1604" y="545431"/>
                      </a:cubicBezTo>
                      <a:cubicBezTo>
                        <a:pt x="3208" y="490888"/>
                        <a:pt x="17646" y="402656"/>
                        <a:pt x="59355" y="362551"/>
                      </a:cubicBezTo>
                      <a:cubicBezTo>
                        <a:pt x="101064" y="322446"/>
                        <a:pt x="181276" y="311216"/>
                        <a:pt x="251861" y="304799"/>
                      </a:cubicBezTo>
                      <a:lnTo>
                        <a:pt x="482867" y="324050"/>
                      </a:lnTo>
                      <a:cubicBezTo>
                        <a:pt x="551848" y="330467"/>
                        <a:pt x="604787" y="372177"/>
                        <a:pt x="665747" y="343301"/>
                      </a:cubicBezTo>
                      <a:cubicBezTo>
                        <a:pt x="726707" y="314425"/>
                        <a:pt x="778042" y="205338"/>
                        <a:pt x="848627" y="150795"/>
                      </a:cubicBezTo>
                      <a:cubicBezTo>
                        <a:pt x="919212" y="96252"/>
                        <a:pt x="1025091" y="32084"/>
                        <a:pt x="1089259" y="16042"/>
                      </a:cubicBezTo>
                      <a:cubicBezTo>
                        <a:pt x="1153427" y="0"/>
                        <a:pt x="1195137" y="28876"/>
                        <a:pt x="1233638" y="54543"/>
                      </a:cubicBezTo>
                      <a:cubicBezTo>
                        <a:pt x="1272139" y="80210"/>
                        <a:pt x="1301015" y="121920"/>
                        <a:pt x="1320265" y="170046"/>
                      </a:cubicBezTo>
                      <a:cubicBezTo>
                        <a:pt x="1339515" y="218172"/>
                        <a:pt x="1353954" y="277528"/>
                        <a:pt x="1349141" y="343301"/>
                      </a:cubicBezTo>
                      <a:cubicBezTo>
                        <a:pt x="1344328" y="409074"/>
                        <a:pt x="1301014" y="510139"/>
                        <a:pt x="1291389" y="564682"/>
                      </a:cubicBezTo>
                      <a:cubicBezTo>
                        <a:pt x="1281764" y="619225"/>
                        <a:pt x="1260909" y="625641"/>
                        <a:pt x="1291389" y="670559"/>
                      </a:cubicBezTo>
                      <a:cubicBezTo>
                        <a:pt x="1321869" y="715477"/>
                        <a:pt x="1421330" y="768416"/>
                        <a:pt x="1474269" y="834189"/>
                      </a:cubicBezTo>
                      <a:cubicBezTo>
                        <a:pt x="1527208" y="899962"/>
                        <a:pt x="1596189" y="991401"/>
                        <a:pt x="1609023" y="1065195"/>
                      </a:cubicBezTo>
                      <a:cubicBezTo>
                        <a:pt x="1621857" y="1138989"/>
                        <a:pt x="1604210" y="1233637"/>
                        <a:pt x="1551271" y="1276951"/>
                      </a:cubicBezTo>
                      <a:cubicBezTo>
                        <a:pt x="1498332" y="1320265"/>
                        <a:pt x="1371599" y="1321869"/>
                        <a:pt x="1291389" y="1325077"/>
                      </a:cubicBezTo>
                      <a:cubicBezTo>
                        <a:pt x="1211179" y="1328285"/>
                        <a:pt x="1116530" y="1305827"/>
                        <a:pt x="1070008" y="1296202"/>
                      </a:cubicBezTo>
                      <a:cubicBezTo>
                        <a:pt x="1023486" y="1286577"/>
                        <a:pt x="1037924" y="1267326"/>
                        <a:pt x="1012257" y="1267326"/>
                      </a:cubicBezTo>
                      <a:cubicBezTo>
                        <a:pt x="986590" y="1267326"/>
                        <a:pt x="944880" y="1273743"/>
                        <a:pt x="916004" y="1296202"/>
                      </a:cubicBezTo>
                      <a:cubicBezTo>
                        <a:pt x="887128" y="1318661"/>
                        <a:pt x="879107" y="1357161"/>
                        <a:pt x="839002" y="1402079"/>
                      </a:cubicBezTo>
                      <a:cubicBezTo>
                        <a:pt x="798897" y="1446997"/>
                        <a:pt x="741144" y="1533625"/>
                        <a:pt x="675372" y="1565709"/>
                      </a:cubicBezTo>
                      <a:cubicBezTo>
                        <a:pt x="609600" y="1597793"/>
                        <a:pt x="510138" y="1613835"/>
                        <a:pt x="444366" y="1594585"/>
                      </a:cubicBezTo>
                      <a:cubicBezTo>
                        <a:pt x="378594" y="1575335"/>
                        <a:pt x="304800" y="1527208"/>
                        <a:pt x="280737" y="1450206"/>
                      </a:cubicBezTo>
                      <a:cubicBezTo>
                        <a:pt x="256674" y="1373204"/>
                        <a:pt x="295175" y="1199949"/>
                        <a:pt x="299987" y="1132572"/>
                      </a:cubicBezTo>
                      <a:cubicBezTo>
                        <a:pt x="304799" y="1065195"/>
                        <a:pt x="306404" y="1071612"/>
                        <a:pt x="309612" y="1045945"/>
                      </a:cubicBezTo>
                      <a:cubicBezTo>
                        <a:pt x="312820" y="1020278"/>
                        <a:pt x="336884" y="1012256"/>
                        <a:pt x="319238" y="978568"/>
                      </a:cubicBezTo>
                      <a:cubicBezTo>
                        <a:pt x="301592" y="944880"/>
                        <a:pt x="250256" y="895149"/>
                        <a:pt x="203734" y="843814"/>
                      </a:cubicBezTo>
                      <a:cubicBezTo>
                        <a:pt x="157212" y="792479"/>
                        <a:pt x="83418" y="739540"/>
                        <a:pt x="49730" y="689810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28" name="Rectangle 57"/>
                <p:cNvSpPr>
                  <a:spLocks noChangeArrowheads="1"/>
                </p:cNvSpPr>
                <p:nvPr/>
              </p:nvSpPr>
              <p:spPr bwMode="auto">
                <a:xfrm>
                  <a:off x="1676400" y="2286000"/>
                  <a:ext cx="152400" cy="15240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algn="ctr"/>
                  <a:endParaRPr lang="en-US" sz="2400" dirty="0">
                    <a:latin typeface="Tahoma" pitchFamily="34" charset="0"/>
                    <a:ea typeface="SimSun"/>
                    <a:cs typeface="SimSun"/>
                  </a:endParaRPr>
                </a:p>
              </p:txBody>
            </p:sp>
            <p:cxnSp>
              <p:nvCxnSpPr>
                <p:cNvPr id="29" name="Straight Arrow Connector 58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676400" y="990600"/>
                  <a:ext cx="1447800" cy="1143000"/>
                </a:xfrm>
                <a:prstGeom prst="straightConnector1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30" name="Straight Arrow Connector 59"/>
                <p:cNvCxnSpPr>
                  <a:cxnSpLocks noChangeShapeType="1"/>
                </p:cNvCxnSpPr>
                <p:nvPr/>
              </p:nvCxnSpPr>
              <p:spPr bwMode="auto">
                <a:xfrm flipV="1">
                  <a:off x="1828800" y="2357735"/>
                  <a:ext cx="2334658" cy="4466"/>
                </a:xfrm>
                <a:prstGeom prst="straightConnector1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31" name="Straight Arrow Connector 60"/>
                <p:cNvCxnSpPr>
                  <a:cxnSpLocks noChangeShapeType="1"/>
                  <a:stCxn id="28" idx="3"/>
                </p:cNvCxnSpPr>
                <p:nvPr/>
              </p:nvCxnSpPr>
              <p:spPr bwMode="auto">
                <a:xfrm>
                  <a:off x="1828800" y="2362200"/>
                  <a:ext cx="1752600" cy="1066800"/>
                </a:xfrm>
                <a:prstGeom prst="straightConnector1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arrow" w="med" len="med"/>
                </a:ln>
              </p:spPr>
            </p:cxnSp>
          </p:grpSp>
        </p:grpSp>
        <p:pic>
          <p:nvPicPr>
            <p:cNvPr id="18" name="Picture 3" descr="Picture 4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95600" y="3657600"/>
              <a:ext cx="356985" cy="385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4" descr="Picture 2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38400" y="1672232"/>
              <a:ext cx="389865" cy="385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5" descr="Picture 3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00622" y="2514600"/>
              <a:ext cx="371076" cy="366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33" name="Object 8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633851"/>
              </p:ext>
            </p:extLst>
          </p:nvPr>
        </p:nvGraphicFramePr>
        <p:xfrm>
          <a:off x="76200" y="3733011"/>
          <a:ext cx="2478088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68" name="Equation" r:id="rId10" imgW="2056987" imgH="507633" progId="Equation.DSMT4">
                  <p:embed/>
                </p:oleObj>
              </mc:Choice>
              <mc:Fallback>
                <p:oleObj name="Equation" r:id="rId10" imgW="2056987" imgH="50763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733011"/>
                        <a:ext cx="2478088" cy="612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8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189576"/>
              </p:ext>
            </p:extLst>
          </p:nvPr>
        </p:nvGraphicFramePr>
        <p:xfrm>
          <a:off x="2627744" y="3715976"/>
          <a:ext cx="1820863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69" name="Equation" r:id="rId12" imgW="1499400" imgH="548280" progId="Equation.DSMT4">
                  <p:embed/>
                </p:oleObj>
              </mc:Choice>
              <mc:Fallback>
                <p:oleObj name="Equation" r:id="rId12" imgW="1499400" imgH="54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44" y="3715976"/>
                        <a:ext cx="1820863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6989" y="6628959"/>
            <a:ext cx="9813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Momentum anisotropy probes: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initial geometry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transport properties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of the QGP</a:t>
            </a:r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438728" y="5585794"/>
            <a:ext cx="9359835" cy="989935"/>
            <a:chOff x="381000" y="5258464"/>
            <a:chExt cx="9359835" cy="989935"/>
          </a:xfrm>
        </p:grpSpPr>
        <p:graphicFrame>
          <p:nvGraphicFramePr>
            <p:cNvPr id="36" name="Object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74944359"/>
                </p:ext>
              </p:extLst>
            </p:nvPr>
          </p:nvGraphicFramePr>
          <p:xfrm>
            <a:off x="4247245" y="5258464"/>
            <a:ext cx="5493590" cy="9899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870" name="Equation" r:id="rId14" imgW="2832100" imgH="508000" progId="Equation.3">
                    <p:embed/>
                  </p:oleObj>
                </mc:Choice>
                <mc:Fallback>
                  <p:oleObj name="Equation" r:id="rId14" imgW="2832100" imgH="508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47245" y="5258464"/>
                          <a:ext cx="5493590" cy="98993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TextBox 75"/>
            <p:cNvSpPr txBox="1">
              <a:spLocks noChangeArrowheads="1"/>
            </p:cNvSpPr>
            <p:nvPr/>
          </p:nvSpPr>
          <p:spPr bwMode="auto">
            <a:xfrm>
              <a:off x="381000" y="5486400"/>
              <a:ext cx="230589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latin typeface="Arial" charset="0"/>
                  <a:cs typeface="Arial" charset="0"/>
                </a:rPr>
                <a:t>Pair distribution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1228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33285"/>
          <a:stretch/>
        </p:blipFill>
        <p:spPr>
          <a:xfrm>
            <a:off x="2523706" y="587976"/>
            <a:ext cx="7524936" cy="4217316"/>
          </a:xfrm>
          <a:prstGeom prst="rect">
            <a:avLst/>
          </a:prstGeom>
        </p:spPr>
      </p:pic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80625" cy="587975"/>
          </a:xfrm>
        </p:spPr>
        <p:txBody>
          <a:bodyPr/>
          <a:lstStyle/>
          <a:p>
            <a:r>
              <a:rPr lang="en-US">
                <a:latin typeface="Arial" charset="0"/>
              </a:rPr>
              <a:t>Unfolding performance: v</a:t>
            </a:r>
            <a:r>
              <a:rPr lang="en-US" baseline="-25000">
                <a:latin typeface="Arial" charset="0"/>
              </a:rPr>
              <a:t>2</a:t>
            </a:r>
            <a:r>
              <a:rPr lang="en-US">
                <a:latin typeface="Arial" charset="0"/>
              </a:rPr>
              <a:t>, 20-25%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35002" y="4652934"/>
            <a:ext cx="9912615" cy="2687884"/>
          </a:xfrm>
        </p:spPr>
        <p:txBody>
          <a:bodyPr/>
          <a:lstStyle/>
          <a:p>
            <a:r>
              <a:rPr lang="en-US" sz="2400" dirty="0">
                <a:latin typeface="Times New Roman" charset="0"/>
              </a:rPr>
              <a:t>Standard Bayesian unfolding </a:t>
            </a:r>
            <a:r>
              <a:rPr lang="en-US" sz="2400" dirty="0" smtClean="0">
                <a:latin typeface="Times New Roman" charset="0"/>
              </a:rPr>
              <a:t>technique</a:t>
            </a:r>
            <a:endParaRPr lang="en-US" sz="900" dirty="0">
              <a:latin typeface="Times New Roman" charset="0"/>
              <a:ea typeface="SimSun" charset="0"/>
            </a:endParaRPr>
          </a:p>
          <a:p>
            <a:r>
              <a:rPr lang="en-US" sz="2400" dirty="0">
                <a:latin typeface="Times New Roman" charset="0"/>
              </a:rPr>
              <a:t>Converges within a few % for N</a:t>
            </a:r>
            <a:r>
              <a:rPr lang="en-US" sz="2400" baseline="-25000" dirty="0">
                <a:latin typeface="Times New Roman" charset="0"/>
              </a:rPr>
              <a:t>iter</a:t>
            </a:r>
            <a:r>
              <a:rPr lang="en-US" sz="2400" dirty="0">
                <a:latin typeface="Times New Roman" charset="0"/>
              </a:rPr>
              <a:t>=8, small improvements for larger N</a:t>
            </a:r>
            <a:r>
              <a:rPr lang="en-US" sz="2400" baseline="-25000" dirty="0">
                <a:latin typeface="Times New Roman" charset="0"/>
              </a:rPr>
              <a:t>iter</a:t>
            </a:r>
            <a:r>
              <a:rPr lang="en-US" sz="2400" dirty="0" smtClean="0">
                <a:latin typeface="Times New Roman" charset="0"/>
              </a:rPr>
              <a:t>.</a:t>
            </a:r>
            <a:endParaRPr lang="en-US" sz="900" dirty="0">
              <a:latin typeface="Times New Roman" charset="0"/>
              <a:ea typeface="SimSun" charset="0"/>
            </a:endParaRPr>
          </a:p>
          <a:p>
            <a:r>
              <a:rPr lang="en-US" sz="2400" dirty="0">
                <a:latin typeface="Times New Roman" charset="0"/>
              </a:rPr>
              <a:t>Many cross checks show good </a:t>
            </a:r>
            <a:r>
              <a:rPr lang="en-US" sz="2400" dirty="0" smtClean="0">
                <a:latin typeface="Times New Roman" charset="0"/>
              </a:rPr>
              <a:t>consistency</a:t>
            </a:r>
          </a:p>
          <a:p>
            <a:pPr lvl="1"/>
            <a:r>
              <a:rPr lang="en-US" sz="2000" dirty="0" smtClean="0">
                <a:latin typeface="Times New Roman" charset="0"/>
                <a:ea typeface="SimSun" charset="0"/>
              </a:rPr>
              <a:t>Unfolding with different initial distributions</a:t>
            </a:r>
          </a:p>
          <a:p>
            <a:pPr lvl="1"/>
            <a:r>
              <a:rPr lang="en-US" sz="2000" dirty="0" smtClean="0">
                <a:latin typeface="Times New Roman" charset="0"/>
                <a:ea typeface="SimSun" charset="0"/>
              </a:rPr>
              <a:t>Unfolding </a:t>
            </a:r>
            <a:r>
              <a:rPr lang="en-US" sz="2000" dirty="0">
                <a:latin typeface="Times New Roman" charset="0"/>
                <a:ea typeface="SimSun" charset="0"/>
              </a:rPr>
              <a:t>using tracks in a smaller detector</a:t>
            </a:r>
          </a:p>
          <a:p>
            <a:pPr lvl="1"/>
            <a:r>
              <a:rPr lang="en-US" sz="2000" dirty="0">
                <a:latin typeface="Times New Roman" charset="0"/>
                <a:ea typeface="SimSun" charset="0"/>
              </a:rPr>
              <a:t>Unfolding based on the </a:t>
            </a:r>
            <a:r>
              <a:rPr lang="en-US" sz="2000" dirty="0" err="1" smtClean="0">
                <a:latin typeface="Times New Roman" charset="0"/>
                <a:ea typeface="SimSun" charset="0"/>
              </a:rPr>
              <a:t>EbyE</a:t>
            </a:r>
            <a:r>
              <a:rPr lang="en-US" sz="2000" dirty="0" smtClean="0">
                <a:latin typeface="Times New Roman" charset="0"/>
                <a:ea typeface="SimSun" charset="0"/>
              </a:rPr>
              <a:t> </a:t>
            </a:r>
            <a:r>
              <a:rPr lang="en-US" sz="2000" dirty="0">
                <a:latin typeface="Times New Roman" charset="0"/>
                <a:ea typeface="SimSun" charset="0"/>
              </a:rPr>
              <a:t>two-particle correlation</a:t>
            </a:r>
            <a:r>
              <a:rPr lang="en-US" sz="2000" dirty="0" smtClean="0">
                <a:latin typeface="Times New Roman" charset="0"/>
                <a:ea typeface="SimSun" charset="0"/>
              </a:rPr>
              <a:t>.</a:t>
            </a:r>
          </a:p>
          <a:p>
            <a:pPr lvl="1"/>
            <a:r>
              <a:rPr lang="en-US" sz="2000" dirty="0" smtClean="0">
                <a:latin typeface="Times New Roman" charset="0"/>
                <a:ea typeface="SimSun" charset="0"/>
              </a:rPr>
              <a:t>Closure test using </a:t>
            </a:r>
            <a:r>
              <a:rPr lang="en-US" sz="2000" dirty="0" err="1" smtClean="0">
                <a:latin typeface="Times New Roman" charset="0"/>
                <a:ea typeface="SimSun" charset="0"/>
              </a:rPr>
              <a:t>HIJING+flow</a:t>
            </a:r>
            <a:r>
              <a:rPr lang="en-US" sz="2000" dirty="0">
                <a:latin typeface="Times New Roman" charset="0"/>
                <a:ea typeface="SimSun" charset="0"/>
              </a:rPr>
              <a:t> </a:t>
            </a:r>
            <a:r>
              <a:rPr lang="en-US" sz="2000" dirty="0" smtClean="0">
                <a:latin typeface="Times New Roman" charset="0"/>
                <a:ea typeface="SimSun" charset="0"/>
              </a:rPr>
              <a:t>simulation</a:t>
            </a:r>
            <a:endParaRPr lang="en-US" sz="2000" dirty="0">
              <a:latin typeface="Times New Roman" charset="0"/>
              <a:ea typeface="SimSun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18954" indent="-314982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59929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63900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67872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71844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75815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779787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283758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490AF9D-D84F-664F-849B-40106DA2FE64}" type="slidenum">
              <a:rPr lang="en-US" sz="1500">
                <a:solidFill>
                  <a:schemeClr val="bg1"/>
                </a:solidFill>
                <a:ea typeface="SimSun" charset="0"/>
                <a:cs typeface="SimSun" charset="0"/>
              </a:rPr>
              <a:pPr eaLnBrk="1" hangingPunct="1"/>
              <a:t>20</a:t>
            </a:fld>
            <a:endParaRPr lang="en-US" sz="150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sp>
        <p:nvSpPr>
          <p:cNvPr id="47109" name="Rectangle 8"/>
          <p:cNvSpPr>
            <a:spLocks noChangeArrowheads="1"/>
          </p:cNvSpPr>
          <p:nvPr/>
        </p:nvSpPr>
        <p:spPr bwMode="auto">
          <a:xfrm>
            <a:off x="6300391" y="6299729"/>
            <a:ext cx="3540470" cy="3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Details in </a:t>
            </a:r>
            <a:r>
              <a:rPr lang="en-US" b="1" dirty="0" smtClean="0"/>
              <a:t>arxiv:1305.2942</a:t>
            </a:r>
            <a:endParaRPr lang="en-US" b="1" dirty="0"/>
          </a:p>
        </p:txBody>
      </p:sp>
      <p:graphicFrame>
        <p:nvGraphicFramePr>
          <p:cNvPr id="47110" name="Object 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88787"/>
              </p:ext>
            </p:extLst>
          </p:nvPr>
        </p:nvGraphicFramePr>
        <p:xfrm>
          <a:off x="0" y="1353972"/>
          <a:ext cx="1647484" cy="647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27" name="Equation" r:id="rId4" imgW="609600" imgH="254000" progId="Equation.3">
                  <p:embed/>
                </p:oleObj>
              </mc:Choice>
              <mc:Fallback>
                <p:oleObj name="Equation" r:id="rId4" imgW="609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53972"/>
                        <a:ext cx="1647484" cy="6479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1" name="Object 83"/>
          <p:cNvGraphicFramePr>
            <a:graphicFrameLocks noChangeAspect="1"/>
          </p:cNvGraphicFramePr>
          <p:nvPr/>
        </p:nvGraphicFramePr>
        <p:xfrm>
          <a:off x="-8751" y="2099910"/>
          <a:ext cx="2635665" cy="712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28" name="Equation" r:id="rId6" imgW="977900" imgH="279400" progId="Equation.3">
                  <p:embed/>
                </p:oleObj>
              </mc:Choice>
              <mc:Fallback>
                <p:oleObj name="Equation" r:id="rId6" imgW="9779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751" y="2099910"/>
                        <a:ext cx="2635665" cy="712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5612761" y="7156152"/>
            <a:ext cx="1704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arxiv:1304.1471</a:t>
            </a:r>
          </a:p>
        </p:txBody>
      </p:sp>
    </p:spTree>
    <p:extLst>
      <p:ext uri="{BB962C8B-B14F-4D97-AF65-F5344CB8AC3E}">
        <p14:creationId xmlns:p14="http://schemas.microsoft.com/office/powerpoint/2010/main" val="2915980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6" y="3932082"/>
            <a:ext cx="9576594" cy="362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080625" cy="684221"/>
          </a:xfrm>
        </p:spPr>
        <p:txBody>
          <a:bodyPr/>
          <a:lstStyle/>
          <a:p>
            <a:r>
              <a:rPr lang="en-US">
                <a:latin typeface="Arial" charset="0"/>
              </a:rPr>
              <a:t>Monte Carlo test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0" y="923960"/>
            <a:ext cx="4956307" cy="2603888"/>
          </a:xfrm>
        </p:spPr>
        <p:txBody>
          <a:bodyPr/>
          <a:lstStyle/>
          <a:p>
            <a:r>
              <a:rPr lang="en-US" dirty="0">
                <a:latin typeface="Times New Roman" charset="0"/>
              </a:rPr>
              <a:t>Simulate the experimental multiplicity and v</a:t>
            </a:r>
            <a:r>
              <a:rPr lang="en-US" baseline="-25000" dirty="0">
                <a:latin typeface="Times New Roman" charset="0"/>
              </a:rPr>
              <a:t>2</a:t>
            </a:r>
            <a:r>
              <a:rPr lang="en-US" dirty="0">
                <a:latin typeface="Times New Roman" charset="0"/>
              </a:rPr>
              <a:t> distribution. </a:t>
            </a:r>
          </a:p>
          <a:p>
            <a:r>
              <a:rPr lang="en-US" dirty="0">
                <a:latin typeface="Times New Roman" charset="0"/>
              </a:rPr>
              <a:t>Determine the resp. </a:t>
            </a:r>
            <a:r>
              <a:rPr lang="en-US" dirty="0" err="1">
                <a:latin typeface="Times New Roman" charset="0"/>
              </a:rPr>
              <a:t>func</a:t>
            </a:r>
            <a:r>
              <a:rPr lang="en-US" dirty="0">
                <a:latin typeface="Times New Roman" charset="0"/>
              </a:rPr>
              <a:t> via 2SE method, and run </a:t>
            </a:r>
            <a:r>
              <a:rPr lang="en-US" dirty="0" smtClean="0">
                <a:latin typeface="Times New Roman" charset="0"/>
              </a:rPr>
              <a:t>unfolding.</a:t>
            </a:r>
            <a:endParaRPr lang="en-US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>The </a:t>
            </a:r>
            <a:r>
              <a:rPr lang="en-US" dirty="0" smtClean="0">
                <a:latin typeface="Times New Roman" charset="0"/>
              </a:rPr>
              <a:t>truth </a:t>
            </a:r>
            <a:r>
              <a:rPr lang="en-US" dirty="0">
                <a:latin typeface="Times New Roman" charset="0"/>
              </a:rPr>
              <a:t>recovered!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18954" indent="-314982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59929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63900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67872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71844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75815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779787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283758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6D55CFB-D5CA-E64A-B353-F86CC6FE6C27}" type="slidenum">
              <a:rPr lang="en-US" sz="1500">
                <a:solidFill>
                  <a:schemeClr val="bg1"/>
                </a:solidFill>
                <a:ea typeface="SimSun" charset="0"/>
                <a:cs typeface="SimSun" charset="0"/>
              </a:rPr>
              <a:pPr eaLnBrk="1" hangingPunct="1"/>
              <a:t>21</a:t>
            </a:fld>
            <a:endParaRPr lang="en-US" sz="150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pic>
        <p:nvPicPr>
          <p:cNvPr id="4813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318" y="815207"/>
            <a:ext cx="4400682" cy="329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Box 5"/>
          <p:cNvSpPr txBox="1">
            <a:spLocks noChangeArrowheads="1"/>
          </p:cNvSpPr>
          <p:nvPr/>
        </p:nvSpPr>
        <p:spPr bwMode="auto">
          <a:xfrm>
            <a:off x="8295514" y="839965"/>
            <a:ext cx="1092068" cy="77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dirty="0">
                <a:solidFill>
                  <a:srgbClr val="FF0000"/>
                </a:solidFill>
                <a:latin typeface="Arial" charset="0"/>
                <a:cs typeface="Arial" charset="0"/>
              </a:rPr>
              <a:t>truth </a:t>
            </a:r>
            <a:r>
              <a:rPr lang="en-US" sz="22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v</a:t>
            </a:r>
            <a:r>
              <a:rPr lang="en-US" sz="2200" baseline="-25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2</a:t>
            </a:r>
            <a:endParaRPr lang="en-US" sz="2200" baseline="-250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2200" dirty="0">
                <a:latin typeface="Arial" charset="0"/>
                <a:cs typeface="Arial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801882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(v</a:t>
            </a:r>
            <a:r>
              <a:rPr lang="en-US" baseline="-25000" dirty="0" smtClean="0"/>
              <a:t>2</a:t>
            </a:r>
            <a:r>
              <a:rPr lang="en-US" dirty="0" smtClean="0"/>
              <a:t>), p(v</a:t>
            </a:r>
            <a:r>
              <a:rPr lang="en-US" baseline="-25000" dirty="0" smtClean="0"/>
              <a:t>3</a:t>
            </a:r>
            <a:r>
              <a:rPr lang="en-US" dirty="0" smtClean="0"/>
              <a:t>) and p(v</a:t>
            </a:r>
            <a:r>
              <a:rPr lang="en-US" baseline="-25000" dirty="0" smtClean="0"/>
              <a:t>4</a:t>
            </a:r>
            <a:r>
              <a:rPr lang="en-US" dirty="0" smtClean="0"/>
              <a:t>) distributions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2127" y="912779"/>
            <a:ext cx="8239998" cy="1240817"/>
          </a:xfrm>
        </p:spPr>
        <p:txBody>
          <a:bodyPr/>
          <a:lstStyle/>
          <a:p>
            <a:r>
              <a:rPr lang="en-US" dirty="0" smtClean="0"/>
              <a:t>Measured in broad centrality over large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n</a:t>
            </a:r>
            <a:r>
              <a:rPr lang="en-US" dirty="0" smtClean="0"/>
              <a:t> range</a:t>
            </a:r>
          </a:p>
          <a:p>
            <a:pPr lvl="1"/>
            <a:r>
              <a:rPr lang="en-US" dirty="0" smtClean="0"/>
              <a:t>The fraction of events in the tails is less than 0.2% for v</a:t>
            </a:r>
            <a:r>
              <a:rPr lang="en-US" baseline="-25000" dirty="0" smtClean="0"/>
              <a:t>2</a:t>
            </a:r>
            <a:r>
              <a:rPr lang="en-US" dirty="0" smtClean="0"/>
              <a:t> and v</a:t>
            </a:r>
            <a:r>
              <a:rPr lang="en-US" baseline="-25000" dirty="0" smtClean="0"/>
              <a:t>3</a:t>
            </a:r>
            <a:r>
              <a:rPr lang="en-US" dirty="0" smtClean="0"/>
              <a:t>, and ~1-2% for v</a:t>
            </a:r>
            <a:r>
              <a:rPr lang="en-US" baseline="-25000" dirty="0" smtClean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141D141-8141-41B1-81B1-2121F1912171}" type="slidenum">
              <a:rPr lang="en-US" sz="1400" smtClean="0"/>
              <a:t>22</a:t>
            </a:fld>
            <a:endParaRPr lang="en-US"/>
          </a:p>
        </p:txBody>
      </p:sp>
      <p:pic>
        <p:nvPicPr>
          <p:cNvPr id="3" name="Picture 2" descr="fig_1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" y="2842675"/>
            <a:ext cx="10082752" cy="385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69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080625" cy="684221"/>
          </a:xfrm>
        </p:spPr>
        <p:txBody>
          <a:bodyPr/>
          <a:lstStyle/>
          <a:p>
            <a:r>
              <a:rPr lang="en-US" dirty="0"/>
              <a:t>Compare with initial geometry models</a:t>
            </a:r>
            <a:endParaRPr lang="en-US" dirty="0">
              <a:latin typeface="Arial" charset="0"/>
            </a:endParaRP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18954" indent="-314982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59929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63900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67872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71844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75815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779787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283758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B56A2C8-17FC-A14A-AD43-F2763A9574BB}" type="slidenum">
              <a:rPr lang="en-US" sz="1500">
                <a:solidFill>
                  <a:schemeClr val="bg1"/>
                </a:solidFill>
                <a:ea typeface="SimSun" charset="0"/>
                <a:cs typeface="SimSun" charset="0"/>
              </a:rPr>
              <a:pPr eaLnBrk="1" hangingPunct="1"/>
              <a:t>23</a:t>
            </a:fld>
            <a:endParaRPr lang="en-US" sz="150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sp>
        <p:nvSpPr>
          <p:cNvPr id="51204" name="Slide Number Placeholder 3"/>
          <p:cNvSpPr txBox="1">
            <a:spLocks/>
          </p:cNvSpPr>
          <p:nvPr/>
        </p:nvSpPr>
        <p:spPr bwMode="auto">
          <a:xfrm>
            <a:off x="3444214" y="7006699"/>
            <a:ext cx="3192198" cy="40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3534422C-3FAA-FA45-A69D-984AE2E93DD3}" type="slidenum">
              <a:rPr lang="en-US" sz="1500">
                <a:solidFill>
                  <a:schemeClr val="bg1"/>
                </a:solidFill>
                <a:ea typeface="SimSun" charset="0"/>
                <a:cs typeface="SimSun" charset="0"/>
              </a:rPr>
              <a:pPr algn="r" eaLnBrk="1" hangingPunct="1"/>
              <a:t>23</a:t>
            </a:fld>
            <a:endParaRPr lang="en-US" sz="150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pic>
        <p:nvPicPr>
          <p:cNvPr id="5120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7" y="839964"/>
            <a:ext cx="4284266" cy="69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520157" y="1511935"/>
            <a:ext cx="5094197" cy="44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lvl="1" eaLnBrk="0" hangingPunct="0">
              <a:spcBef>
                <a:spcPct val="20000"/>
              </a:spcBef>
              <a:buClr>
                <a:srgbClr val="FF0000"/>
              </a:buClr>
              <a:buSzPct val="55000"/>
              <a:defRPr/>
            </a:pPr>
            <a:r>
              <a:rPr lang="en-US" sz="2200" kern="0" dirty="0">
                <a:solidFill>
                  <a:srgbClr val="FF0000"/>
                </a:solidFill>
                <a:ea typeface="SimSun" charset="0"/>
                <a:cs typeface="宋体" charset="0"/>
              </a:rPr>
              <a:t>Rescale </a:t>
            </a:r>
            <a:r>
              <a:rPr lang="en-US" sz="2200" kern="0" dirty="0" smtClean="0">
                <a:solidFill>
                  <a:srgbClr val="FF0000"/>
                </a:solidFill>
                <a:ea typeface="SimSun" charset="0"/>
                <a:cs typeface="宋体" charset="0"/>
              </a:rPr>
              <a:t>ε</a:t>
            </a:r>
            <a:r>
              <a:rPr lang="en-US" sz="2200" kern="0" baseline="-25000" dirty="0">
                <a:solidFill>
                  <a:srgbClr val="FF0000"/>
                </a:solidFill>
                <a:ea typeface="SimSun" charset="0"/>
                <a:cs typeface="宋体" charset="0"/>
              </a:rPr>
              <a:t>2</a:t>
            </a:r>
            <a:r>
              <a:rPr lang="en-US" sz="2200" kern="0" dirty="0" smtClean="0">
                <a:solidFill>
                  <a:srgbClr val="FF0000"/>
                </a:solidFill>
                <a:ea typeface="SimSun" charset="0"/>
                <a:cs typeface="宋体" charset="0"/>
              </a:rPr>
              <a:t> </a:t>
            </a:r>
            <a:r>
              <a:rPr lang="en-US" sz="2200" kern="0" dirty="0">
                <a:solidFill>
                  <a:srgbClr val="FF0000"/>
                </a:solidFill>
                <a:ea typeface="SimSun" charset="0"/>
                <a:cs typeface="宋体" charset="0"/>
              </a:rPr>
              <a:t>distribution to the </a:t>
            </a:r>
            <a:r>
              <a:rPr lang="en-US" sz="2200" kern="0" dirty="0" smtClean="0">
                <a:solidFill>
                  <a:srgbClr val="FF0000"/>
                </a:solidFill>
                <a:ea typeface="SimSun" charset="0"/>
                <a:cs typeface="宋体" charset="0"/>
              </a:rPr>
              <a:t>v</a:t>
            </a:r>
            <a:r>
              <a:rPr lang="en-US" sz="2200" kern="0" baseline="-25000" dirty="0" smtClean="0">
                <a:solidFill>
                  <a:srgbClr val="FF0000"/>
                </a:solidFill>
                <a:ea typeface="SimSun" charset="0"/>
                <a:cs typeface="宋体" charset="0"/>
              </a:rPr>
              <a:t>2 </a:t>
            </a:r>
            <a:r>
              <a:rPr lang="en-US" sz="2200" kern="0" dirty="0" smtClean="0">
                <a:solidFill>
                  <a:srgbClr val="FF0000"/>
                </a:solidFill>
                <a:ea typeface="SimSun" charset="0"/>
                <a:cs typeface="宋体" charset="0"/>
              </a:rPr>
              <a:t>distribution</a:t>
            </a:r>
            <a:endParaRPr lang="en-US" sz="2200" kern="0" dirty="0">
              <a:solidFill>
                <a:srgbClr val="FF0000"/>
              </a:solidFill>
              <a:ea typeface="SimSun" charset="0"/>
              <a:cs typeface="宋体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88036" y="7050447"/>
            <a:ext cx="9240573" cy="4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Both models fail describing p(v</a:t>
            </a:r>
            <a:r>
              <a:rPr lang="en-US" sz="2400" baseline="-25000" dirty="0">
                <a:solidFill>
                  <a:srgbClr val="FF0000"/>
                </a:solidFill>
              </a:rPr>
              <a:t>2</a:t>
            </a:r>
            <a:r>
              <a:rPr lang="en-US" sz="2400" dirty="0">
                <a:solidFill>
                  <a:srgbClr val="FF0000"/>
                </a:solidFill>
              </a:rPr>
              <a:t>) across the full centrality range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5241" y="2122992"/>
            <a:ext cx="9440940" cy="4878651"/>
            <a:chOff x="155241" y="2122992"/>
            <a:chExt cx="9440940" cy="487865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241" y="2122992"/>
              <a:ext cx="9440940" cy="4878651"/>
            </a:xfrm>
            <a:prstGeom prst="rect">
              <a:avLst/>
            </a:prstGeom>
          </p:spPr>
        </p:pic>
        <p:grpSp>
          <p:nvGrpSpPr>
            <p:cNvPr id="9" name="Group 4"/>
            <p:cNvGrpSpPr>
              <a:grpSpLocks/>
            </p:cNvGrpSpPr>
            <p:nvPr/>
          </p:nvGrpSpPr>
          <p:grpSpPr bwMode="auto">
            <a:xfrm>
              <a:off x="768714" y="3106883"/>
              <a:ext cx="7630265" cy="2724496"/>
              <a:chOff x="685800" y="2743200"/>
              <a:chExt cx="7101867" cy="2598021"/>
            </a:xfrm>
          </p:grpSpPr>
          <p:sp>
            <p:nvSpPr>
              <p:cNvPr id="51225" name="TextBox 2"/>
              <p:cNvSpPr txBox="1">
                <a:spLocks noChangeArrowheads="1"/>
              </p:cNvSpPr>
              <p:nvPr/>
            </p:nvSpPr>
            <p:spPr bwMode="auto">
              <a:xfrm>
                <a:off x="685800" y="2743200"/>
                <a:ext cx="742413" cy="38822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latin typeface="Arial" charset="0"/>
                    <a:cs typeface="Arial" charset="0"/>
                  </a:rPr>
                  <a:t>0-1%</a:t>
                </a:r>
              </a:p>
            </p:txBody>
          </p:sp>
          <p:sp>
            <p:nvSpPr>
              <p:cNvPr id="51226" name="TextBox 11"/>
              <p:cNvSpPr txBox="1">
                <a:spLocks noChangeArrowheads="1"/>
              </p:cNvSpPr>
              <p:nvPr/>
            </p:nvSpPr>
            <p:spPr bwMode="auto">
              <a:xfrm>
                <a:off x="3810000" y="2743200"/>
                <a:ext cx="874140" cy="38822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>
                    <a:latin typeface="Arial" charset="0"/>
                    <a:cs typeface="Arial" charset="0"/>
                  </a:rPr>
                  <a:t>5-10%</a:t>
                </a:r>
              </a:p>
            </p:txBody>
          </p:sp>
          <p:sp>
            <p:nvSpPr>
              <p:cNvPr id="51227" name="TextBox 12"/>
              <p:cNvSpPr txBox="1">
                <a:spLocks noChangeArrowheads="1"/>
              </p:cNvSpPr>
              <p:nvPr/>
            </p:nvSpPr>
            <p:spPr bwMode="auto">
              <a:xfrm>
                <a:off x="6781800" y="2743200"/>
                <a:ext cx="1005867" cy="38822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>
                    <a:latin typeface="Arial" charset="0"/>
                    <a:cs typeface="Arial" charset="0"/>
                  </a:rPr>
                  <a:t>20-25%</a:t>
                </a:r>
              </a:p>
            </p:txBody>
          </p:sp>
          <p:sp>
            <p:nvSpPr>
              <p:cNvPr id="51228" name="TextBox 13"/>
              <p:cNvSpPr txBox="1">
                <a:spLocks noChangeArrowheads="1"/>
              </p:cNvSpPr>
              <p:nvPr/>
            </p:nvSpPr>
            <p:spPr bwMode="auto">
              <a:xfrm>
                <a:off x="762000" y="4953000"/>
                <a:ext cx="1005867" cy="38822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>
                    <a:latin typeface="Arial" charset="0"/>
                    <a:cs typeface="Arial" charset="0"/>
                  </a:rPr>
                  <a:t>30-35%</a:t>
                </a:r>
              </a:p>
            </p:txBody>
          </p:sp>
          <p:sp>
            <p:nvSpPr>
              <p:cNvPr id="51229" name="TextBox 14"/>
              <p:cNvSpPr txBox="1">
                <a:spLocks noChangeArrowheads="1"/>
              </p:cNvSpPr>
              <p:nvPr/>
            </p:nvSpPr>
            <p:spPr bwMode="auto">
              <a:xfrm>
                <a:off x="3783697" y="4953000"/>
                <a:ext cx="1005867" cy="38822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>
                    <a:latin typeface="Arial" charset="0"/>
                    <a:cs typeface="Arial" charset="0"/>
                  </a:rPr>
                  <a:t>40-45%</a:t>
                </a:r>
              </a:p>
            </p:txBody>
          </p:sp>
          <p:sp>
            <p:nvSpPr>
              <p:cNvPr id="51230" name="TextBox 15"/>
              <p:cNvSpPr txBox="1">
                <a:spLocks noChangeArrowheads="1"/>
              </p:cNvSpPr>
              <p:nvPr/>
            </p:nvSpPr>
            <p:spPr bwMode="auto">
              <a:xfrm>
                <a:off x="6629400" y="4876800"/>
                <a:ext cx="1005867" cy="38822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>
                    <a:latin typeface="Arial" charset="0"/>
                    <a:cs typeface="Arial" charset="0"/>
                  </a:rPr>
                  <a:t>55-60%</a:t>
                </a:r>
              </a:p>
            </p:txBody>
          </p:sp>
        </p:grpSp>
      </p:grpSp>
      <p:grpSp>
        <p:nvGrpSpPr>
          <p:cNvPr id="51209" name="Group 34"/>
          <p:cNvGrpSpPr>
            <a:grpSpLocks/>
          </p:cNvGrpSpPr>
          <p:nvPr/>
        </p:nvGrpSpPr>
        <p:grpSpPr bwMode="auto">
          <a:xfrm>
            <a:off x="287018" y="671971"/>
            <a:ext cx="1981123" cy="1436689"/>
            <a:chOff x="228600" y="1672232"/>
            <a:chExt cx="3266676" cy="2370536"/>
          </a:xfrm>
        </p:grpSpPr>
        <p:grpSp>
          <p:nvGrpSpPr>
            <p:cNvPr id="51211" name="Group 1"/>
            <p:cNvGrpSpPr>
              <a:grpSpLocks/>
            </p:cNvGrpSpPr>
            <p:nvPr/>
          </p:nvGrpSpPr>
          <p:grpSpPr bwMode="auto">
            <a:xfrm>
              <a:off x="228600" y="1916549"/>
              <a:ext cx="2918851" cy="2122051"/>
              <a:chOff x="366713" y="3479772"/>
              <a:chExt cx="2902022" cy="2109816"/>
            </a:xfrm>
          </p:grpSpPr>
          <p:pic>
            <p:nvPicPr>
              <p:cNvPr id="51215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713" y="3587750"/>
                <a:ext cx="2819400" cy="2001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1216" name="Group 47"/>
              <p:cNvGrpSpPr>
                <a:grpSpLocks/>
              </p:cNvGrpSpPr>
              <p:nvPr/>
            </p:nvGrpSpPr>
            <p:grpSpPr bwMode="auto">
              <a:xfrm>
                <a:off x="886874" y="3479772"/>
                <a:ext cx="2381861" cy="1941989"/>
                <a:chOff x="346959" y="838200"/>
                <a:chExt cx="3816499" cy="2783305"/>
              </a:xfrm>
            </p:grpSpPr>
            <p:sp>
              <p:nvSpPr>
                <p:cNvPr id="51217" name="Freeform 54"/>
                <p:cNvSpPr>
                  <a:spLocks/>
                </p:cNvSpPr>
                <p:nvPr/>
              </p:nvSpPr>
              <p:spPr bwMode="auto">
                <a:xfrm rot="-4547805">
                  <a:off x="798381" y="994660"/>
                  <a:ext cx="1908437" cy="2811281"/>
                </a:xfrm>
                <a:custGeom>
                  <a:avLst/>
                  <a:gdLst>
                    <a:gd name="T0" fmla="*/ 228741352 w 1492584"/>
                    <a:gd name="T1" fmla="*/ 2147483647 h 1437373"/>
                    <a:gd name="T2" fmla="*/ 1451914609 w 1492584"/>
                    <a:gd name="T3" fmla="*/ 2147483647 h 1437373"/>
                    <a:gd name="T4" fmla="*/ 2147483647 w 1492584"/>
                    <a:gd name="T5" fmla="*/ 2147483647 h 1437373"/>
                    <a:gd name="T6" fmla="*/ 2147483647 w 1492584"/>
                    <a:gd name="T7" fmla="*/ 2147483647 h 1437373"/>
                    <a:gd name="T8" fmla="*/ 2147483647 w 1492584"/>
                    <a:gd name="T9" fmla="*/ 2147483647 h 1437373"/>
                    <a:gd name="T10" fmla="*/ 2147483647 w 1492584"/>
                    <a:gd name="T11" fmla="*/ 2147483647 h 1437373"/>
                    <a:gd name="T12" fmla="*/ 2147483647 w 1492584"/>
                    <a:gd name="T13" fmla="*/ 2147483647 h 1437373"/>
                    <a:gd name="T14" fmla="*/ 2147483647 w 1492584"/>
                    <a:gd name="T15" fmla="*/ 2147483647 h 1437373"/>
                    <a:gd name="T16" fmla="*/ 2147483647 w 1492584"/>
                    <a:gd name="T17" fmla="*/ 2147483647 h 1437373"/>
                    <a:gd name="T18" fmla="*/ 1582961492 w 1492584"/>
                    <a:gd name="T19" fmla="*/ 2147483647 h 1437373"/>
                    <a:gd name="T20" fmla="*/ 534532607 w 1492584"/>
                    <a:gd name="T21" fmla="*/ 2147483647 h 1437373"/>
                    <a:gd name="T22" fmla="*/ 29126339 w 1492584"/>
                    <a:gd name="T23" fmla="*/ 2147483647 h 1437373"/>
                    <a:gd name="T24" fmla="*/ 228741352 w 1492584"/>
                    <a:gd name="T25" fmla="*/ 2147483647 h 143737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92584"/>
                    <a:gd name="T40" fmla="*/ 0 h 1437373"/>
                    <a:gd name="T41" fmla="*/ 1492584 w 1492584"/>
                    <a:gd name="T42" fmla="*/ 1437373 h 143737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92584" h="1437373">
                      <a:moveTo>
                        <a:pt x="50399" y="752374"/>
                      </a:moveTo>
                      <a:cubicBezTo>
                        <a:pt x="94381" y="650640"/>
                        <a:pt x="231675" y="437949"/>
                        <a:pt x="319907" y="328863"/>
                      </a:cubicBezTo>
                      <a:cubicBezTo>
                        <a:pt x="408139" y="219777"/>
                        <a:pt x="473911" y="152400"/>
                        <a:pt x="579789" y="97857"/>
                      </a:cubicBezTo>
                      <a:cubicBezTo>
                        <a:pt x="685667" y="43314"/>
                        <a:pt x="838067" y="0"/>
                        <a:pt x="955174" y="1604"/>
                      </a:cubicBezTo>
                      <a:cubicBezTo>
                        <a:pt x="1072281" y="3208"/>
                        <a:pt x="1195806" y="40105"/>
                        <a:pt x="1282433" y="107482"/>
                      </a:cubicBezTo>
                      <a:cubicBezTo>
                        <a:pt x="1369060" y="174859"/>
                        <a:pt x="1457292" y="280737"/>
                        <a:pt x="1474938" y="405865"/>
                      </a:cubicBezTo>
                      <a:cubicBezTo>
                        <a:pt x="1492584" y="530993"/>
                        <a:pt x="1458896" y="715477"/>
                        <a:pt x="1388311" y="858252"/>
                      </a:cubicBezTo>
                      <a:cubicBezTo>
                        <a:pt x="1317726" y="1001027"/>
                        <a:pt x="1166930" y="1169469"/>
                        <a:pt x="1051427" y="1262513"/>
                      </a:cubicBezTo>
                      <a:cubicBezTo>
                        <a:pt x="935924" y="1355557"/>
                        <a:pt x="812400" y="1395663"/>
                        <a:pt x="695292" y="1416518"/>
                      </a:cubicBezTo>
                      <a:cubicBezTo>
                        <a:pt x="578185" y="1437373"/>
                        <a:pt x="445035" y="1427747"/>
                        <a:pt x="348782" y="1387642"/>
                      </a:cubicBezTo>
                      <a:cubicBezTo>
                        <a:pt x="252529" y="1347537"/>
                        <a:pt x="174837" y="1254760"/>
                        <a:pt x="117776" y="1175886"/>
                      </a:cubicBezTo>
                      <a:cubicBezTo>
                        <a:pt x="60715" y="1097012"/>
                        <a:pt x="12834" y="991402"/>
                        <a:pt x="6417" y="914400"/>
                      </a:cubicBezTo>
                      <a:cubicBezTo>
                        <a:pt x="0" y="837398"/>
                        <a:pt x="37699" y="882984"/>
                        <a:pt x="50399" y="752374"/>
                      </a:cubicBezTo>
                      <a:close/>
                    </a:path>
                  </a:pathLst>
                </a:custGeom>
                <a:no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1218" name="Freeform 55"/>
                <p:cNvSpPr>
                  <a:spLocks/>
                </p:cNvSpPr>
                <p:nvPr/>
              </p:nvSpPr>
              <p:spPr bwMode="auto">
                <a:xfrm rot="-4393937">
                  <a:off x="749279" y="699392"/>
                  <a:ext cx="2367788" cy="3043499"/>
                </a:xfrm>
                <a:custGeom>
                  <a:avLst/>
                  <a:gdLst>
                    <a:gd name="T0" fmla="*/ 2147483647 w 1645920"/>
                    <a:gd name="T1" fmla="*/ 2147483647 h 1719714"/>
                    <a:gd name="T2" fmla="*/ 2147483647 w 1645920"/>
                    <a:gd name="T3" fmla="*/ 2147483647 h 1719714"/>
                    <a:gd name="T4" fmla="*/ 2147483647 w 1645920"/>
                    <a:gd name="T5" fmla="*/ 2147483647 h 1719714"/>
                    <a:gd name="T6" fmla="*/ 2147483647 w 1645920"/>
                    <a:gd name="T7" fmla="*/ 2147483647 h 1719714"/>
                    <a:gd name="T8" fmla="*/ 2147483647 w 1645920"/>
                    <a:gd name="T9" fmla="*/ 2147483647 h 1719714"/>
                    <a:gd name="T10" fmla="*/ 2147483647 w 1645920"/>
                    <a:gd name="T11" fmla="*/ 2147483647 h 1719714"/>
                    <a:gd name="T12" fmla="*/ 2147483647 w 1645920"/>
                    <a:gd name="T13" fmla="*/ 2147483647 h 1719714"/>
                    <a:gd name="T14" fmla="*/ 2147483647 w 1645920"/>
                    <a:gd name="T15" fmla="*/ 2147483647 h 1719714"/>
                    <a:gd name="T16" fmla="*/ 2147483647 w 1645920"/>
                    <a:gd name="T17" fmla="*/ 2147483647 h 1719714"/>
                    <a:gd name="T18" fmla="*/ 2147483647 w 1645920"/>
                    <a:gd name="T19" fmla="*/ 2147483647 h 1719714"/>
                    <a:gd name="T20" fmla="*/ 2147483647 w 1645920"/>
                    <a:gd name="T21" fmla="*/ 2147483647 h 1719714"/>
                    <a:gd name="T22" fmla="*/ 2147483647 w 1645920"/>
                    <a:gd name="T23" fmla="*/ 2147483647 h 1719714"/>
                    <a:gd name="T24" fmla="*/ 2147483647 w 1645920"/>
                    <a:gd name="T25" fmla="*/ 2147483647 h 1719714"/>
                    <a:gd name="T26" fmla="*/ 2147483647 w 1645920"/>
                    <a:gd name="T27" fmla="*/ 2147483647 h 1719714"/>
                    <a:gd name="T28" fmla="*/ 2147483647 w 1645920"/>
                    <a:gd name="T29" fmla="*/ 2147483647 h 1719714"/>
                    <a:gd name="T30" fmla="*/ 2147483647 w 1645920"/>
                    <a:gd name="T31" fmla="*/ 2147483647 h 1719714"/>
                    <a:gd name="T32" fmla="*/ 2147483647 w 1645920"/>
                    <a:gd name="T33" fmla="*/ 2147483647 h 1719714"/>
                    <a:gd name="T34" fmla="*/ 2147483647 w 1645920"/>
                    <a:gd name="T35" fmla="*/ 2147483647 h 1719714"/>
                    <a:gd name="T36" fmla="*/ 2147483647 w 1645920"/>
                    <a:gd name="T37" fmla="*/ 2147483647 h 1719714"/>
                    <a:gd name="T38" fmla="*/ 2147483647 w 1645920"/>
                    <a:gd name="T39" fmla="*/ 2147483647 h 1719714"/>
                    <a:gd name="T40" fmla="*/ 2147483647 w 1645920"/>
                    <a:gd name="T41" fmla="*/ 2147483647 h 1719714"/>
                    <a:gd name="T42" fmla="*/ 2147483647 w 1645920"/>
                    <a:gd name="T43" fmla="*/ 2147483647 h 1719714"/>
                    <a:gd name="T44" fmla="*/ 2147483647 w 1645920"/>
                    <a:gd name="T45" fmla="*/ 2147483647 h 1719714"/>
                    <a:gd name="T46" fmla="*/ 2147483647 w 1645920"/>
                    <a:gd name="T47" fmla="*/ 2147483647 h 1719714"/>
                    <a:gd name="T48" fmla="*/ 2147483647 w 1645920"/>
                    <a:gd name="T49" fmla="*/ 2147483647 h 1719714"/>
                    <a:gd name="T50" fmla="*/ 2147483647 w 1645920"/>
                    <a:gd name="T51" fmla="*/ 2147483647 h 1719714"/>
                    <a:gd name="T52" fmla="*/ 2147483647 w 1645920"/>
                    <a:gd name="T53" fmla="*/ 2147483647 h 1719714"/>
                    <a:gd name="T54" fmla="*/ 2147483647 w 1645920"/>
                    <a:gd name="T55" fmla="*/ 2147483647 h 1719714"/>
                    <a:gd name="T56" fmla="*/ 2147483647 w 1645920"/>
                    <a:gd name="T57" fmla="*/ 2147483647 h 1719714"/>
                    <a:gd name="T58" fmla="*/ 2147483647 w 1645920"/>
                    <a:gd name="T59" fmla="*/ 2147483647 h 1719714"/>
                    <a:gd name="T60" fmla="*/ 2147483647 w 1645920"/>
                    <a:gd name="T61" fmla="*/ 2147483647 h 1719714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1645920"/>
                    <a:gd name="T94" fmla="*/ 0 h 1719714"/>
                    <a:gd name="T95" fmla="*/ 1645920 w 1645920"/>
                    <a:gd name="T96" fmla="*/ 1719714 h 1719714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1645920" h="1719714">
                      <a:moveTo>
                        <a:pt x="49731" y="1161448"/>
                      </a:moveTo>
                      <a:cubicBezTo>
                        <a:pt x="64169" y="1081238"/>
                        <a:pt x="91441" y="1084446"/>
                        <a:pt x="117108" y="1045945"/>
                      </a:cubicBezTo>
                      <a:cubicBezTo>
                        <a:pt x="142775" y="1007444"/>
                        <a:pt x="184485" y="960922"/>
                        <a:pt x="203735" y="930442"/>
                      </a:cubicBezTo>
                      <a:cubicBezTo>
                        <a:pt x="222985" y="899962"/>
                        <a:pt x="226194" y="882315"/>
                        <a:pt x="232611" y="863065"/>
                      </a:cubicBezTo>
                      <a:cubicBezTo>
                        <a:pt x="239028" y="843815"/>
                        <a:pt x="247049" y="837398"/>
                        <a:pt x="242236" y="814939"/>
                      </a:cubicBezTo>
                      <a:cubicBezTo>
                        <a:pt x="237423" y="792480"/>
                        <a:pt x="224590" y="766812"/>
                        <a:pt x="203735" y="728311"/>
                      </a:cubicBezTo>
                      <a:cubicBezTo>
                        <a:pt x="182880" y="689810"/>
                        <a:pt x="141171" y="641684"/>
                        <a:pt x="117108" y="583933"/>
                      </a:cubicBezTo>
                      <a:cubicBezTo>
                        <a:pt x="93045" y="526182"/>
                        <a:pt x="67377" y="439554"/>
                        <a:pt x="59356" y="381802"/>
                      </a:cubicBezTo>
                      <a:cubicBezTo>
                        <a:pt x="51335" y="324050"/>
                        <a:pt x="56147" y="283945"/>
                        <a:pt x="68981" y="237423"/>
                      </a:cubicBezTo>
                      <a:cubicBezTo>
                        <a:pt x="81815" y="190901"/>
                        <a:pt x="109086" y="139566"/>
                        <a:pt x="136358" y="102669"/>
                      </a:cubicBezTo>
                      <a:cubicBezTo>
                        <a:pt x="163630" y="65772"/>
                        <a:pt x="194110" y="32084"/>
                        <a:pt x="232611" y="16042"/>
                      </a:cubicBezTo>
                      <a:cubicBezTo>
                        <a:pt x="271112" y="0"/>
                        <a:pt x="319239" y="1604"/>
                        <a:pt x="367365" y="6417"/>
                      </a:cubicBezTo>
                      <a:cubicBezTo>
                        <a:pt x="415491" y="11230"/>
                        <a:pt x="471639" y="19251"/>
                        <a:pt x="521369" y="44918"/>
                      </a:cubicBezTo>
                      <a:cubicBezTo>
                        <a:pt x="571099" y="70585"/>
                        <a:pt x="620830" y="113899"/>
                        <a:pt x="665748" y="160421"/>
                      </a:cubicBezTo>
                      <a:cubicBezTo>
                        <a:pt x="710666" y="206943"/>
                        <a:pt x="757188" y="267903"/>
                        <a:pt x="790876" y="324050"/>
                      </a:cubicBezTo>
                      <a:cubicBezTo>
                        <a:pt x="824564" y="380197"/>
                        <a:pt x="837398" y="462012"/>
                        <a:pt x="867878" y="497305"/>
                      </a:cubicBezTo>
                      <a:cubicBezTo>
                        <a:pt x="898358" y="532598"/>
                        <a:pt x="911192" y="527785"/>
                        <a:pt x="973756" y="535806"/>
                      </a:cubicBezTo>
                      <a:cubicBezTo>
                        <a:pt x="1036320" y="543827"/>
                        <a:pt x="1158241" y="527785"/>
                        <a:pt x="1243264" y="545431"/>
                      </a:cubicBezTo>
                      <a:cubicBezTo>
                        <a:pt x="1328287" y="563077"/>
                        <a:pt x="1419727" y="591953"/>
                        <a:pt x="1483895" y="641684"/>
                      </a:cubicBezTo>
                      <a:cubicBezTo>
                        <a:pt x="1548063" y="691415"/>
                        <a:pt x="1610628" y="774834"/>
                        <a:pt x="1628274" y="843815"/>
                      </a:cubicBezTo>
                      <a:cubicBezTo>
                        <a:pt x="1645920" y="912796"/>
                        <a:pt x="1628274" y="996214"/>
                        <a:pt x="1589773" y="1055570"/>
                      </a:cubicBezTo>
                      <a:cubicBezTo>
                        <a:pt x="1551272" y="1114926"/>
                        <a:pt x="1487104" y="1169469"/>
                        <a:pt x="1397268" y="1199949"/>
                      </a:cubicBezTo>
                      <a:cubicBezTo>
                        <a:pt x="1307432" y="1230429"/>
                        <a:pt x="1132573" y="1233637"/>
                        <a:pt x="1050758" y="1238450"/>
                      </a:cubicBezTo>
                      <a:lnTo>
                        <a:pt x="906379" y="1228825"/>
                      </a:lnTo>
                      <a:cubicBezTo>
                        <a:pt x="874295" y="1227221"/>
                        <a:pt x="880712" y="1209575"/>
                        <a:pt x="858253" y="1228825"/>
                      </a:cubicBezTo>
                      <a:cubicBezTo>
                        <a:pt x="835794" y="1248075"/>
                        <a:pt x="811731" y="1286576"/>
                        <a:pt x="771626" y="1344328"/>
                      </a:cubicBezTo>
                      <a:cubicBezTo>
                        <a:pt x="731521" y="1402080"/>
                        <a:pt x="683394" y="1515979"/>
                        <a:pt x="617621" y="1575335"/>
                      </a:cubicBezTo>
                      <a:cubicBezTo>
                        <a:pt x="551848" y="1634691"/>
                        <a:pt x="442762" y="1681213"/>
                        <a:pt x="376990" y="1700463"/>
                      </a:cubicBezTo>
                      <a:cubicBezTo>
                        <a:pt x="311218" y="1719713"/>
                        <a:pt x="280738" y="1719714"/>
                        <a:pt x="222986" y="1690838"/>
                      </a:cubicBezTo>
                      <a:cubicBezTo>
                        <a:pt x="165234" y="1661962"/>
                        <a:pt x="60960" y="1615440"/>
                        <a:pt x="30480" y="1527208"/>
                      </a:cubicBezTo>
                      <a:cubicBezTo>
                        <a:pt x="0" y="1438976"/>
                        <a:pt x="35293" y="1241659"/>
                        <a:pt x="49731" y="1161448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1219" name="Freeform 56"/>
                <p:cNvSpPr>
                  <a:spLocks/>
                </p:cNvSpPr>
                <p:nvPr/>
              </p:nvSpPr>
              <p:spPr bwMode="auto">
                <a:xfrm rot="-2314612">
                  <a:off x="457200" y="1066801"/>
                  <a:ext cx="2608446" cy="2554704"/>
                </a:xfrm>
                <a:custGeom>
                  <a:avLst/>
                  <a:gdLst>
                    <a:gd name="T0" fmla="*/ 2147483647 w 1621857"/>
                    <a:gd name="T1" fmla="*/ 2147483647 h 1613835"/>
                    <a:gd name="T2" fmla="*/ 598627949 w 1621857"/>
                    <a:gd name="T3" fmla="*/ 2147483647 h 1613835"/>
                    <a:gd name="T4" fmla="*/ 2147483647 w 1621857"/>
                    <a:gd name="T5" fmla="*/ 2147483647 h 1613835"/>
                    <a:gd name="T6" fmla="*/ 2147483647 w 1621857"/>
                    <a:gd name="T7" fmla="*/ 2147483647 h 1613835"/>
                    <a:gd name="T8" fmla="*/ 2147483647 w 1621857"/>
                    <a:gd name="T9" fmla="*/ 2147483647 h 1613835"/>
                    <a:gd name="T10" fmla="*/ 2147483647 w 1621857"/>
                    <a:gd name="T11" fmla="*/ 2147483647 h 1613835"/>
                    <a:gd name="T12" fmla="*/ 2147483647 w 1621857"/>
                    <a:gd name="T13" fmla="*/ 2147483647 h 1613835"/>
                    <a:gd name="T14" fmla="*/ 2147483647 w 1621857"/>
                    <a:gd name="T15" fmla="*/ 2147483647 h 1613835"/>
                    <a:gd name="T16" fmla="*/ 2147483647 w 1621857"/>
                    <a:gd name="T17" fmla="*/ 2147483647 h 1613835"/>
                    <a:gd name="T18" fmla="*/ 2147483647 w 1621857"/>
                    <a:gd name="T19" fmla="*/ 2147483647 h 1613835"/>
                    <a:gd name="T20" fmla="*/ 2147483647 w 1621857"/>
                    <a:gd name="T21" fmla="*/ 2147483647 h 1613835"/>
                    <a:gd name="T22" fmla="*/ 2147483647 w 1621857"/>
                    <a:gd name="T23" fmla="*/ 2147483647 h 1613835"/>
                    <a:gd name="T24" fmla="*/ 2147483647 w 1621857"/>
                    <a:gd name="T25" fmla="*/ 2147483647 h 1613835"/>
                    <a:gd name="T26" fmla="*/ 2147483647 w 1621857"/>
                    <a:gd name="T27" fmla="*/ 2147483647 h 1613835"/>
                    <a:gd name="T28" fmla="*/ 2147483647 w 1621857"/>
                    <a:gd name="T29" fmla="*/ 2147483647 h 1613835"/>
                    <a:gd name="T30" fmla="*/ 2147483647 w 1621857"/>
                    <a:gd name="T31" fmla="*/ 2147483647 h 1613835"/>
                    <a:gd name="T32" fmla="*/ 2147483647 w 1621857"/>
                    <a:gd name="T33" fmla="*/ 2147483647 h 1613835"/>
                    <a:gd name="T34" fmla="*/ 2147483647 w 1621857"/>
                    <a:gd name="T35" fmla="*/ 2147483647 h 1613835"/>
                    <a:gd name="T36" fmla="*/ 2147483647 w 1621857"/>
                    <a:gd name="T37" fmla="*/ 2147483647 h 1613835"/>
                    <a:gd name="T38" fmla="*/ 2147483647 w 1621857"/>
                    <a:gd name="T39" fmla="*/ 2147483647 h 1613835"/>
                    <a:gd name="T40" fmla="*/ 2147483647 w 1621857"/>
                    <a:gd name="T41" fmla="*/ 2147483647 h 1613835"/>
                    <a:gd name="T42" fmla="*/ 2147483647 w 1621857"/>
                    <a:gd name="T43" fmla="*/ 2147483647 h 1613835"/>
                    <a:gd name="T44" fmla="*/ 2147483647 w 1621857"/>
                    <a:gd name="T45" fmla="*/ 2147483647 h 1613835"/>
                    <a:gd name="T46" fmla="*/ 2147483647 w 1621857"/>
                    <a:gd name="T47" fmla="*/ 2147483647 h 1613835"/>
                    <a:gd name="T48" fmla="*/ 2147483647 w 1621857"/>
                    <a:gd name="T49" fmla="*/ 2147483647 h 1613835"/>
                    <a:gd name="T50" fmla="*/ 2147483647 w 1621857"/>
                    <a:gd name="T51" fmla="*/ 2147483647 h 1613835"/>
                    <a:gd name="T52" fmla="*/ 2147483647 w 1621857"/>
                    <a:gd name="T53" fmla="*/ 2147483647 h 1613835"/>
                    <a:gd name="T54" fmla="*/ 2147483647 w 1621857"/>
                    <a:gd name="T55" fmla="*/ 2147483647 h 1613835"/>
                    <a:gd name="T56" fmla="*/ 2147483647 w 1621857"/>
                    <a:gd name="T57" fmla="*/ 2147483647 h 161383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621857"/>
                    <a:gd name="T88" fmla="*/ 0 h 1613835"/>
                    <a:gd name="T89" fmla="*/ 1621857 w 1621857"/>
                    <a:gd name="T90" fmla="*/ 1613835 h 1613835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621857" h="1613835">
                      <a:moveTo>
                        <a:pt x="49730" y="689810"/>
                      </a:moveTo>
                      <a:cubicBezTo>
                        <a:pt x="16042" y="640080"/>
                        <a:pt x="0" y="599974"/>
                        <a:pt x="1604" y="545431"/>
                      </a:cubicBezTo>
                      <a:cubicBezTo>
                        <a:pt x="3208" y="490888"/>
                        <a:pt x="17646" y="402656"/>
                        <a:pt x="59355" y="362551"/>
                      </a:cubicBezTo>
                      <a:cubicBezTo>
                        <a:pt x="101064" y="322446"/>
                        <a:pt x="181276" y="311216"/>
                        <a:pt x="251861" y="304799"/>
                      </a:cubicBezTo>
                      <a:lnTo>
                        <a:pt x="482867" y="324050"/>
                      </a:lnTo>
                      <a:cubicBezTo>
                        <a:pt x="551848" y="330467"/>
                        <a:pt x="604787" y="372177"/>
                        <a:pt x="665747" y="343301"/>
                      </a:cubicBezTo>
                      <a:cubicBezTo>
                        <a:pt x="726707" y="314425"/>
                        <a:pt x="778042" y="205338"/>
                        <a:pt x="848627" y="150795"/>
                      </a:cubicBezTo>
                      <a:cubicBezTo>
                        <a:pt x="919212" y="96252"/>
                        <a:pt x="1025091" y="32084"/>
                        <a:pt x="1089259" y="16042"/>
                      </a:cubicBezTo>
                      <a:cubicBezTo>
                        <a:pt x="1153427" y="0"/>
                        <a:pt x="1195137" y="28876"/>
                        <a:pt x="1233638" y="54543"/>
                      </a:cubicBezTo>
                      <a:cubicBezTo>
                        <a:pt x="1272139" y="80210"/>
                        <a:pt x="1301015" y="121920"/>
                        <a:pt x="1320265" y="170046"/>
                      </a:cubicBezTo>
                      <a:cubicBezTo>
                        <a:pt x="1339515" y="218172"/>
                        <a:pt x="1353954" y="277528"/>
                        <a:pt x="1349141" y="343301"/>
                      </a:cubicBezTo>
                      <a:cubicBezTo>
                        <a:pt x="1344328" y="409074"/>
                        <a:pt x="1301014" y="510139"/>
                        <a:pt x="1291389" y="564682"/>
                      </a:cubicBezTo>
                      <a:cubicBezTo>
                        <a:pt x="1281764" y="619225"/>
                        <a:pt x="1260909" y="625641"/>
                        <a:pt x="1291389" y="670559"/>
                      </a:cubicBezTo>
                      <a:cubicBezTo>
                        <a:pt x="1321869" y="715477"/>
                        <a:pt x="1421330" y="768416"/>
                        <a:pt x="1474269" y="834189"/>
                      </a:cubicBezTo>
                      <a:cubicBezTo>
                        <a:pt x="1527208" y="899962"/>
                        <a:pt x="1596189" y="991401"/>
                        <a:pt x="1609023" y="1065195"/>
                      </a:cubicBezTo>
                      <a:cubicBezTo>
                        <a:pt x="1621857" y="1138989"/>
                        <a:pt x="1604210" y="1233637"/>
                        <a:pt x="1551271" y="1276951"/>
                      </a:cubicBezTo>
                      <a:cubicBezTo>
                        <a:pt x="1498332" y="1320265"/>
                        <a:pt x="1371599" y="1321869"/>
                        <a:pt x="1291389" y="1325077"/>
                      </a:cubicBezTo>
                      <a:cubicBezTo>
                        <a:pt x="1211179" y="1328285"/>
                        <a:pt x="1116530" y="1305827"/>
                        <a:pt x="1070008" y="1296202"/>
                      </a:cubicBezTo>
                      <a:cubicBezTo>
                        <a:pt x="1023486" y="1286577"/>
                        <a:pt x="1037924" y="1267326"/>
                        <a:pt x="1012257" y="1267326"/>
                      </a:cubicBezTo>
                      <a:cubicBezTo>
                        <a:pt x="986590" y="1267326"/>
                        <a:pt x="944880" y="1273743"/>
                        <a:pt x="916004" y="1296202"/>
                      </a:cubicBezTo>
                      <a:cubicBezTo>
                        <a:pt x="887128" y="1318661"/>
                        <a:pt x="879107" y="1357161"/>
                        <a:pt x="839002" y="1402079"/>
                      </a:cubicBezTo>
                      <a:cubicBezTo>
                        <a:pt x="798897" y="1446997"/>
                        <a:pt x="741144" y="1533625"/>
                        <a:pt x="675372" y="1565709"/>
                      </a:cubicBezTo>
                      <a:cubicBezTo>
                        <a:pt x="609600" y="1597793"/>
                        <a:pt x="510138" y="1613835"/>
                        <a:pt x="444366" y="1594585"/>
                      </a:cubicBezTo>
                      <a:cubicBezTo>
                        <a:pt x="378594" y="1575335"/>
                        <a:pt x="304800" y="1527208"/>
                        <a:pt x="280737" y="1450206"/>
                      </a:cubicBezTo>
                      <a:cubicBezTo>
                        <a:pt x="256674" y="1373204"/>
                        <a:pt x="295175" y="1199949"/>
                        <a:pt x="299987" y="1132572"/>
                      </a:cubicBezTo>
                      <a:cubicBezTo>
                        <a:pt x="304799" y="1065195"/>
                        <a:pt x="306404" y="1071612"/>
                        <a:pt x="309612" y="1045945"/>
                      </a:cubicBezTo>
                      <a:cubicBezTo>
                        <a:pt x="312820" y="1020278"/>
                        <a:pt x="336884" y="1012256"/>
                        <a:pt x="319238" y="978568"/>
                      </a:cubicBezTo>
                      <a:cubicBezTo>
                        <a:pt x="301592" y="944880"/>
                        <a:pt x="250256" y="895149"/>
                        <a:pt x="203734" y="843814"/>
                      </a:cubicBezTo>
                      <a:cubicBezTo>
                        <a:pt x="157212" y="792479"/>
                        <a:pt x="83418" y="739540"/>
                        <a:pt x="49730" y="689810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1220" name="Rectangle 57"/>
                <p:cNvSpPr>
                  <a:spLocks noChangeArrowheads="1"/>
                </p:cNvSpPr>
                <p:nvPr/>
              </p:nvSpPr>
              <p:spPr bwMode="auto">
                <a:xfrm>
                  <a:off x="1676400" y="2286000"/>
                  <a:ext cx="152400" cy="15240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algn="ctr"/>
                  <a:endParaRPr lang="en-US">
                    <a:latin typeface="Tahoma" charset="0"/>
                    <a:ea typeface="SimSun" charset="0"/>
                    <a:cs typeface="SimSun" charset="0"/>
                  </a:endParaRPr>
                </a:p>
              </p:txBody>
            </p:sp>
            <p:cxnSp>
              <p:nvCxnSpPr>
                <p:cNvPr id="51221" name="Straight Arrow Connector 58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676400" y="990600"/>
                  <a:ext cx="1447800" cy="1143000"/>
                </a:xfrm>
                <a:prstGeom prst="straightConnector1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1222" name="Straight Arrow Connector 59"/>
                <p:cNvCxnSpPr>
                  <a:cxnSpLocks noChangeShapeType="1"/>
                </p:cNvCxnSpPr>
                <p:nvPr/>
              </p:nvCxnSpPr>
              <p:spPr bwMode="auto">
                <a:xfrm flipV="1">
                  <a:off x="1828800" y="2357735"/>
                  <a:ext cx="2334658" cy="4466"/>
                </a:xfrm>
                <a:prstGeom prst="straightConnector1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1223" name="Straight Arrow Connector 60"/>
                <p:cNvCxnSpPr>
                  <a:cxnSpLocks noChangeShapeType="1"/>
                  <a:stCxn id="51220" idx="3"/>
                </p:cNvCxnSpPr>
                <p:nvPr/>
              </p:nvCxnSpPr>
              <p:spPr bwMode="auto">
                <a:xfrm>
                  <a:off x="1828800" y="2362200"/>
                  <a:ext cx="1752600" cy="1066800"/>
                </a:xfrm>
                <a:prstGeom prst="straightConnector1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pic>
          <p:nvPicPr>
            <p:cNvPr id="51212" name="Picture 3" descr="Picture 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3657600"/>
              <a:ext cx="356985" cy="385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3" name="Picture 20" descr="Picture 2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1672232"/>
              <a:ext cx="389865" cy="385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4" name="Picture 21" descr="Picture 3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2514600"/>
              <a:ext cx="371076" cy="366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10" name="Rectangle 2"/>
          <p:cNvSpPr>
            <a:spLocks noChangeArrowheads="1"/>
          </p:cNvSpPr>
          <p:nvPr/>
        </p:nvSpPr>
        <p:spPr bwMode="auto">
          <a:xfrm>
            <a:off x="7366208" y="1007956"/>
            <a:ext cx="2563177" cy="3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n-US"/>
              <a:t> Glauber and CGC mckln</a:t>
            </a:r>
          </a:p>
        </p:txBody>
      </p:sp>
    </p:spTree>
    <p:extLst>
      <p:ext uri="{BB962C8B-B14F-4D97-AF65-F5344CB8AC3E}">
        <p14:creationId xmlns:p14="http://schemas.microsoft.com/office/powerpoint/2010/main" val="356629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Compare with initial geometry models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27117" y="4702903"/>
            <a:ext cx="5021679" cy="1567178"/>
          </a:xfrm>
        </p:spPr>
        <p:txBody>
          <a:bodyPr/>
          <a:lstStyle/>
          <a:p>
            <a:r>
              <a:rPr lang="en-US" dirty="0" smtClean="0"/>
              <a:t>Test relation</a:t>
            </a:r>
          </a:p>
          <a:p>
            <a:pPr marL="0" indent="0">
              <a:buNone/>
            </a:pPr>
            <a:r>
              <a:rPr lang="en-US" dirty="0" smtClean="0"/>
              <a:t>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</a:p>
          <a:p>
            <a:pPr marL="0" indent="0">
              <a:buNone/>
            </a:pPr>
            <a:r>
              <a:rPr lang="en-US" dirty="0" smtClean="0"/>
              <a:t>     Both models failed.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141D141-8141-41B1-81B1-2121F1912171}" type="slidenum">
              <a:rPr lang="en-US" sz="1400" smtClean="0"/>
              <a:t>24</a:t>
            </a:fld>
            <a:endParaRPr lang="en-US"/>
          </a:p>
        </p:txBody>
      </p:sp>
      <p:pic>
        <p:nvPicPr>
          <p:cNvPr id="8" name="Picture 7" descr="c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14"/>
          <a:stretch/>
        </p:blipFill>
        <p:spPr>
          <a:xfrm>
            <a:off x="5307642" y="684194"/>
            <a:ext cx="4683605" cy="3421514"/>
          </a:xfrm>
          <a:prstGeom prst="rect">
            <a:avLst/>
          </a:prstGeom>
        </p:spPr>
      </p:pic>
      <p:pic>
        <p:nvPicPr>
          <p:cNvPr id="9" name="Picture 8" descr="c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9" b="33254"/>
          <a:stretch/>
        </p:blipFill>
        <p:spPr>
          <a:xfrm>
            <a:off x="5307642" y="4188976"/>
            <a:ext cx="4683605" cy="3370699"/>
          </a:xfrm>
          <a:prstGeom prst="rect">
            <a:avLst/>
          </a:prstGeom>
        </p:spPr>
      </p:pic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0" y="836994"/>
            <a:ext cx="3131613" cy="2380986"/>
            <a:chOff x="228600" y="1672232"/>
            <a:chExt cx="3043098" cy="2370536"/>
          </a:xfrm>
        </p:grpSpPr>
        <p:grpSp>
          <p:nvGrpSpPr>
            <p:cNvPr id="13" name="Group 1"/>
            <p:cNvGrpSpPr>
              <a:grpSpLocks/>
            </p:cNvGrpSpPr>
            <p:nvPr/>
          </p:nvGrpSpPr>
          <p:grpSpPr bwMode="auto">
            <a:xfrm>
              <a:off x="228600" y="1916549"/>
              <a:ext cx="2918851" cy="2122051"/>
              <a:chOff x="366713" y="3479772"/>
              <a:chExt cx="2902022" cy="2109816"/>
            </a:xfrm>
          </p:grpSpPr>
          <p:pic>
            <p:nvPicPr>
              <p:cNvPr id="17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66713" y="3587750"/>
                <a:ext cx="2819400" cy="2001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8" name="Group 47"/>
              <p:cNvGrpSpPr>
                <a:grpSpLocks/>
              </p:cNvGrpSpPr>
              <p:nvPr/>
            </p:nvGrpSpPr>
            <p:grpSpPr bwMode="auto">
              <a:xfrm>
                <a:off x="886874" y="3479772"/>
                <a:ext cx="2381861" cy="1941989"/>
                <a:chOff x="346959" y="838200"/>
                <a:chExt cx="3816499" cy="2783305"/>
              </a:xfrm>
            </p:grpSpPr>
            <p:sp>
              <p:nvSpPr>
                <p:cNvPr id="19" name="Freeform 54"/>
                <p:cNvSpPr>
                  <a:spLocks/>
                </p:cNvSpPr>
                <p:nvPr/>
              </p:nvSpPr>
              <p:spPr bwMode="auto">
                <a:xfrm rot="-4547805">
                  <a:off x="798381" y="994660"/>
                  <a:ext cx="1908437" cy="2811281"/>
                </a:xfrm>
                <a:custGeom>
                  <a:avLst/>
                  <a:gdLst>
                    <a:gd name="T0" fmla="*/ 25043383 w 1492584"/>
                    <a:gd name="T1" fmla="*/ 2147483647 h 1437373"/>
                    <a:gd name="T2" fmla="*/ 158960649 w 1492584"/>
                    <a:gd name="T3" fmla="*/ 2147483647 h 1437373"/>
                    <a:gd name="T4" fmla="*/ 288094811 w 1492584"/>
                    <a:gd name="T5" fmla="*/ 2147483647 h 1437373"/>
                    <a:gd name="T6" fmla="*/ 474621729 w 1492584"/>
                    <a:gd name="T7" fmla="*/ 47233724 h 1437373"/>
                    <a:gd name="T8" fmla="*/ 637236018 w 1492584"/>
                    <a:gd name="T9" fmla="*/ 2147483647 h 1437373"/>
                    <a:gd name="T10" fmla="*/ 732890952 w 1492584"/>
                    <a:gd name="T11" fmla="*/ 2147483647 h 1437373"/>
                    <a:gd name="T12" fmla="*/ 689845782 w 1492584"/>
                    <a:gd name="T13" fmla="*/ 2147483647 h 1437373"/>
                    <a:gd name="T14" fmla="*/ 522450096 w 1492584"/>
                    <a:gd name="T15" fmla="*/ 2147483647 h 1437373"/>
                    <a:gd name="T16" fmla="*/ 345487853 w 1492584"/>
                    <a:gd name="T17" fmla="*/ 2147483647 h 1437373"/>
                    <a:gd name="T18" fmla="*/ 173308071 w 1492584"/>
                    <a:gd name="T19" fmla="*/ 2147483647 h 1437373"/>
                    <a:gd name="T20" fmla="*/ 58522456 w 1492584"/>
                    <a:gd name="T21" fmla="*/ 2147483647 h 1437373"/>
                    <a:gd name="T22" fmla="*/ 3188853 w 1492584"/>
                    <a:gd name="T23" fmla="*/ 2147483647 h 1437373"/>
                    <a:gd name="T24" fmla="*/ 25043383 w 1492584"/>
                    <a:gd name="T25" fmla="*/ 2147483647 h 143737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92584"/>
                    <a:gd name="T40" fmla="*/ 0 h 1437373"/>
                    <a:gd name="T41" fmla="*/ 1492584 w 1492584"/>
                    <a:gd name="T42" fmla="*/ 1437373 h 143737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92584" h="1437373">
                      <a:moveTo>
                        <a:pt x="50399" y="752374"/>
                      </a:moveTo>
                      <a:cubicBezTo>
                        <a:pt x="94381" y="650640"/>
                        <a:pt x="231675" y="437949"/>
                        <a:pt x="319907" y="328863"/>
                      </a:cubicBezTo>
                      <a:cubicBezTo>
                        <a:pt x="408139" y="219777"/>
                        <a:pt x="473911" y="152400"/>
                        <a:pt x="579789" y="97857"/>
                      </a:cubicBezTo>
                      <a:cubicBezTo>
                        <a:pt x="685667" y="43314"/>
                        <a:pt x="838067" y="0"/>
                        <a:pt x="955174" y="1604"/>
                      </a:cubicBezTo>
                      <a:cubicBezTo>
                        <a:pt x="1072281" y="3208"/>
                        <a:pt x="1195806" y="40105"/>
                        <a:pt x="1282433" y="107482"/>
                      </a:cubicBezTo>
                      <a:cubicBezTo>
                        <a:pt x="1369060" y="174859"/>
                        <a:pt x="1457292" y="280737"/>
                        <a:pt x="1474938" y="405865"/>
                      </a:cubicBezTo>
                      <a:cubicBezTo>
                        <a:pt x="1492584" y="530993"/>
                        <a:pt x="1458896" y="715477"/>
                        <a:pt x="1388311" y="858252"/>
                      </a:cubicBezTo>
                      <a:cubicBezTo>
                        <a:pt x="1317726" y="1001027"/>
                        <a:pt x="1166930" y="1169469"/>
                        <a:pt x="1051427" y="1262513"/>
                      </a:cubicBezTo>
                      <a:cubicBezTo>
                        <a:pt x="935924" y="1355557"/>
                        <a:pt x="812400" y="1395663"/>
                        <a:pt x="695292" y="1416518"/>
                      </a:cubicBezTo>
                      <a:cubicBezTo>
                        <a:pt x="578185" y="1437373"/>
                        <a:pt x="445035" y="1427747"/>
                        <a:pt x="348782" y="1387642"/>
                      </a:cubicBezTo>
                      <a:cubicBezTo>
                        <a:pt x="252529" y="1347537"/>
                        <a:pt x="174837" y="1254760"/>
                        <a:pt x="117776" y="1175886"/>
                      </a:cubicBezTo>
                      <a:cubicBezTo>
                        <a:pt x="60715" y="1097012"/>
                        <a:pt x="12834" y="991402"/>
                        <a:pt x="6417" y="914400"/>
                      </a:cubicBezTo>
                      <a:cubicBezTo>
                        <a:pt x="0" y="837398"/>
                        <a:pt x="37699" y="882984"/>
                        <a:pt x="50399" y="752374"/>
                      </a:cubicBezTo>
                      <a:close/>
                    </a:path>
                  </a:pathLst>
                </a:custGeom>
                <a:no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20" name="Freeform 55"/>
                <p:cNvSpPr>
                  <a:spLocks/>
                </p:cNvSpPr>
                <p:nvPr/>
              </p:nvSpPr>
              <p:spPr bwMode="auto">
                <a:xfrm rot="-4393937">
                  <a:off x="749279" y="699392"/>
                  <a:ext cx="2367788" cy="3043499"/>
                </a:xfrm>
                <a:custGeom>
                  <a:avLst/>
                  <a:gdLst>
                    <a:gd name="T0" fmla="*/ 206255517 w 1645920"/>
                    <a:gd name="T1" fmla="*/ 2147483647 h 1719714"/>
                    <a:gd name="T2" fmla="*/ 485695295 w 1645920"/>
                    <a:gd name="T3" fmla="*/ 2147483647 h 1719714"/>
                    <a:gd name="T4" fmla="*/ 844973812 w 1645920"/>
                    <a:gd name="T5" fmla="*/ 2147483647 h 1719714"/>
                    <a:gd name="T6" fmla="*/ 964733625 w 1645920"/>
                    <a:gd name="T7" fmla="*/ 2147483647 h 1719714"/>
                    <a:gd name="T8" fmla="*/ 1004653317 w 1645920"/>
                    <a:gd name="T9" fmla="*/ 2147483647 h 1719714"/>
                    <a:gd name="T10" fmla="*/ 844973812 w 1645920"/>
                    <a:gd name="T11" fmla="*/ 2147483647 h 1719714"/>
                    <a:gd name="T12" fmla="*/ 485695295 w 1645920"/>
                    <a:gd name="T13" fmla="*/ 2147483647 h 1719714"/>
                    <a:gd name="T14" fmla="*/ 246175025 w 1645920"/>
                    <a:gd name="T15" fmla="*/ 1859425732 h 1719714"/>
                    <a:gd name="T16" fmla="*/ 286093981 w 1645920"/>
                    <a:gd name="T17" fmla="*/ 1156279435 h 1719714"/>
                    <a:gd name="T18" fmla="*/ 565534311 w 1645920"/>
                    <a:gd name="T19" fmla="*/ 500011596 h 1719714"/>
                    <a:gd name="T20" fmla="*/ 964733625 w 1645920"/>
                    <a:gd name="T21" fmla="*/ 78128320 h 1719714"/>
                    <a:gd name="T22" fmla="*/ 1523615206 w 1645920"/>
                    <a:gd name="T23" fmla="*/ 31251008 h 1719714"/>
                    <a:gd name="T24" fmla="*/ 2147483647 w 1645920"/>
                    <a:gd name="T25" fmla="*/ 218754040 h 1719714"/>
                    <a:gd name="T26" fmla="*/ 2147483647 w 1645920"/>
                    <a:gd name="T27" fmla="*/ 781272380 h 1719714"/>
                    <a:gd name="T28" fmla="*/ 2147483647 w 1645920"/>
                    <a:gd name="T29" fmla="*/ 1578165401 h 1719714"/>
                    <a:gd name="T30" fmla="*/ 2147483647 w 1645920"/>
                    <a:gd name="T31" fmla="*/ 2147483647 h 1719714"/>
                    <a:gd name="T32" fmla="*/ 2147483647 w 1645920"/>
                    <a:gd name="T33" fmla="*/ 2147483647 h 1719714"/>
                    <a:gd name="T34" fmla="*/ 2147483647 w 1645920"/>
                    <a:gd name="T35" fmla="*/ 2147483647 h 1719714"/>
                    <a:gd name="T36" fmla="*/ 2147483647 w 1645920"/>
                    <a:gd name="T37" fmla="*/ 2147483647 h 1719714"/>
                    <a:gd name="T38" fmla="*/ 2147483647 w 1645920"/>
                    <a:gd name="T39" fmla="*/ 2147483647 h 1719714"/>
                    <a:gd name="T40" fmla="*/ 2147483647 w 1645920"/>
                    <a:gd name="T41" fmla="*/ 2147483647 h 1719714"/>
                    <a:gd name="T42" fmla="*/ 2147483647 w 1645920"/>
                    <a:gd name="T43" fmla="*/ 2147483647 h 1719714"/>
                    <a:gd name="T44" fmla="*/ 2147483647 w 1645920"/>
                    <a:gd name="T45" fmla="*/ 2147483647 h 1719714"/>
                    <a:gd name="T46" fmla="*/ 2147483647 w 1645920"/>
                    <a:gd name="T47" fmla="*/ 2147483647 h 1719714"/>
                    <a:gd name="T48" fmla="*/ 2147483647 w 1645920"/>
                    <a:gd name="T49" fmla="*/ 2147483647 h 1719714"/>
                    <a:gd name="T50" fmla="*/ 2147483647 w 1645920"/>
                    <a:gd name="T51" fmla="*/ 2147483647 h 1719714"/>
                    <a:gd name="T52" fmla="*/ 2147483647 w 1645920"/>
                    <a:gd name="T53" fmla="*/ 2147483647 h 1719714"/>
                    <a:gd name="T54" fmla="*/ 1563533057 w 1645920"/>
                    <a:gd name="T55" fmla="*/ 2147483647 h 1719714"/>
                    <a:gd name="T56" fmla="*/ 924815406 w 1645920"/>
                    <a:gd name="T57" fmla="*/ 2147483647 h 1719714"/>
                    <a:gd name="T58" fmla="*/ 126412865 w 1645920"/>
                    <a:gd name="T59" fmla="*/ 2147483647 h 1719714"/>
                    <a:gd name="T60" fmla="*/ 206255517 w 1645920"/>
                    <a:gd name="T61" fmla="*/ 2147483647 h 1719714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1645920"/>
                    <a:gd name="T94" fmla="*/ 0 h 1719714"/>
                    <a:gd name="T95" fmla="*/ 1645920 w 1645920"/>
                    <a:gd name="T96" fmla="*/ 1719714 h 1719714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1645920" h="1719714">
                      <a:moveTo>
                        <a:pt x="49731" y="1161448"/>
                      </a:moveTo>
                      <a:cubicBezTo>
                        <a:pt x="64169" y="1081238"/>
                        <a:pt x="91441" y="1084446"/>
                        <a:pt x="117108" y="1045945"/>
                      </a:cubicBezTo>
                      <a:cubicBezTo>
                        <a:pt x="142775" y="1007444"/>
                        <a:pt x="184485" y="960922"/>
                        <a:pt x="203735" y="930442"/>
                      </a:cubicBezTo>
                      <a:cubicBezTo>
                        <a:pt x="222985" y="899962"/>
                        <a:pt x="226194" y="882315"/>
                        <a:pt x="232611" y="863065"/>
                      </a:cubicBezTo>
                      <a:cubicBezTo>
                        <a:pt x="239028" y="843815"/>
                        <a:pt x="247049" y="837398"/>
                        <a:pt x="242236" y="814939"/>
                      </a:cubicBezTo>
                      <a:cubicBezTo>
                        <a:pt x="237423" y="792480"/>
                        <a:pt x="224590" y="766812"/>
                        <a:pt x="203735" y="728311"/>
                      </a:cubicBezTo>
                      <a:cubicBezTo>
                        <a:pt x="182880" y="689810"/>
                        <a:pt x="141171" y="641684"/>
                        <a:pt x="117108" y="583933"/>
                      </a:cubicBezTo>
                      <a:cubicBezTo>
                        <a:pt x="93045" y="526182"/>
                        <a:pt x="67377" y="439554"/>
                        <a:pt x="59356" y="381802"/>
                      </a:cubicBezTo>
                      <a:cubicBezTo>
                        <a:pt x="51335" y="324050"/>
                        <a:pt x="56147" y="283945"/>
                        <a:pt x="68981" y="237423"/>
                      </a:cubicBezTo>
                      <a:cubicBezTo>
                        <a:pt x="81815" y="190901"/>
                        <a:pt x="109086" y="139566"/>
                        <a:pt x="136358" y="102669"/>
                      </a:cubicBezTo>
                      <a:cubicBezTo>
                        <a:pt x="163630" y="65772"/>
                        <a:pt x="194110" y="32084"/>
                        <a:pt x="232611" y="16042"/>
                      </a:cubicBezTo>
                      <a:cubicBezTo>
                        <a:pt x="271112" y="0"/>
                        <a:pt x="319239" y="1604"/>
                        <a:pt x="367365" y="6417"/>
                      </a:cubicBezTo>
                      <a:cubicBezTo>
                        <a:pt x="415491" y="11230"/>
                        <a:pt x="471639" y="19251"/>
                        <a:pt x="521369" y="44918"/>
                      </a:cubicBezTo>
                      <a:cubicBezTo>
                        <a:pt x="571099" y="70585"/>
                        <a:pt x="620830" y="113899"/>
                        <a:pt x="665748" y="160421"/>
                      </a:cubicBezTo>
                      <a:cubicBezTo>
                        <a:pt x="710666" y="206943"/>
                        <a:pt x="757188" y="267903"/>
                        <a:pt x="790876" y="324050"/>
                      </a:cubicBezTo>
                      <a:cubicBezTo>
                        <a:pt x="824564" y="380197"/>
                        <a:pt x="837398" y="462012"/>
                        <a:pt x="867878" y="497305"/>
                      </a:cubicBezTo>
                      <a:cubicBezTo>
                        <a:pt x="898358" y="532598"/>
                        <a:pt x="911192" y="527785"/>
                        <a:pt x="973756" y="535806"/>
                      </a:cubicBezTo>
                      <a:cubicBezTo>
                        <a:pt x="1036320" y="543827"/>
                        <a:pt x="1158241" y="527785"/>
                        <a:pt x="1243264" y="545431"/>
                      </a:cubicBezTo>
                      <a:cubicBezTo>
                        <a:pt x="1328287" y="563077"/>
                        <a:pt x="1419727" y="591953"/>
                        <a:pt x="1483895" y="641684"/>
                      </a:cubicBezTo>
                      <a:cubicBezTo>
                        <a:pt x="1548063" y="691415"/>
                        <a:pt x="1610628" y="774834"/>
                        <a:pt x="1628274" y="843815"/>
                      </a:cubicBezTo>
                      <a:cubicBezTo>
                        <a:pt x="1645920" y="912796"/>
                        <a:pt x="1628274" y="996214"/>
                        <a:pt x="1589773" y="1055570"/>
                      </a:cubicBezTo>
                      <a:cubicBezTo>
                        <a:pt x="1551272" y="1114926"/>
                        <a:pt x="1487104" y="1169469"/>
                        <a:pt x="1397268" y="1199949"/>
                      </a:cubicBezTo>
                      <a:cubicBezTo>
                        <a:pt x="1307432" y="1230429"/>
                        <a:pt x="1132573" y="1233637"/>
                        <a:pt x="1050758" y="1238450"/>
                      </a:cubicBezTo>
                      <a:lnTo>
                        <a:pt x="906379" y="1228825"/>
                      </a:lnTo>
                      <a:cubicBezTo>
                        <a:pt x="874295" y="1227221"/>
                        <a:pt x="880712" y="1209575"/>
                        <a:pt x="858253" y="1228825"/>
                      </a:cubicBezTo>
                      <a:cubicBezTo>
                        <a:pt x="835794" y="1248075"/>
                        <a:pt x="811731" y="1286576"/>
                        <a:pt x="771626" y="1344328"/>
                      </a:cubicBezTo>
                      <a:cubicBezTo>
                        <a:pt x="731521" y="1402080"/>
                        <a:pt x="683394" y="1515979"/>
                        <a:pt x="617621" y="1575335"/>
                      </a:cubicBezTo>
                      <a:cubicBezTo>
                        <a:pt x="551848" y="1634691"/>
                        <a:pt x="442762" y="1681213"/>
                        <a:pt x="376990" y="1700463"/>
                      </a:cubicBezTo>
                      <a:cubicBezTo>
                        <a:pt x="311218" y="1719713"/>
                        <a:pt x="280738" y="1719714"/>
                        <a:pt x="222986" y="1690838"/>
                      </a:cubicBezTo>
                      <a:cubicBezTo>
                        <a:pt x="165234" y="1661962"/>
                        <a:pt x="60960" y="1615440"/>
                        <a:pt x="30480" y="1527208"/>
                      </a:cubicBezTo>
                      <a:cubicBezTo>
                        <a:pt x="0" y="1438976"/>
                        <a:pt x="35293" y="1241659"/>
                        <a:pt x="49731" y="1161448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21" name="Freeform 56"/>
                <p:cNvSpPr>
                  <a:spLocks/>
                </p:cNvSpPr>
                <p:nvPr/>
              </p:nvSpPr>
              <p:spPr bwMode="auto">
                <a:xfrm rot="-2314612">
                  <a:off x="457200" y="1066801"/>
                  <a:ext cx="2608446" cy="2554704"/>
                </a:xfrm>
                <a:custGeom>
                  <a:avLst/>
                  <a:gdLst>
                    <a:gd name="T0" fmla="*/ 257789449 w 1621857"/>
                    <a:gd name="T1" fmla="*/ 2147483647 h 1613835"/>
                    <a:gd name="T2" fmla="*/ 8314446 w 1621857"/>
                    <a:gd name="T3" fmla="*/ 2125243275 h 1613835"/>
                    <a:gd name="T4" fmla="*/ 307683942 w 1621857"/>
                    <a:gd name="T5" fmla="*/ 1412660600 h 1613835"/>
                    <a:gd name="T6" fmla="*/ 1305592638 w 1621857"/>
                    <a:gd name="T7" fmla="*/ 1187635090 h 1613835"/>
                    <a:gd name="T8" fmla="*/ 2147483647 w 1621857"/>
                    <a:gd name="T9" fmla="*/ 1262644134 h 1613835"/>
                    <a:gd name="T10" fmla="*/ 2147483647 w 1621857"/>
                    <a:gd name="T11" fmla="*/ 1337654799 h 1613835"/>
                    <a:gd name="T12" fmla="*/ 2147483647 w 1621857"/>
                    <a:gd name="T13" fmla="*/ 587564562 h 1613835"/>
                    <a:gd name="T14" fmla="*/ 2147483647 w 1621857"/>
                    <a:gd name="T15" fmla="*/ 62508170 h 1613835"/>
                    <a:gd name="T16" fmla="*/ 2147483647 w 1621857"/>
                    <a:gd name="T17" fmla="*/ 212525118 h 1613835"/>
                    <a:gd name="T18" fmla="*/ 2147483647 w 1621857"/>
                    <a:gd name="T19" fmla="*/ 662573606 h 1613835"/>
                    <a:gd name="T20" fmla="*/ 2147483647 w 1621857"/>
                    <a:gd name="T21" fmla="*/ 1337654799 h 1613835"/>
                    <a:gd name="T22" fmla="*/ 2147483647 w 1621857"/>
                    <a:gd name="T23" fmla="*/ 2147483647 h 1613835"/>
                    <a:gd name="T24" fmla="*/ 2147483647 w 1621857"/>
                    <a:gd name="T25" fmla="*/ 2147483647 h 1613835"/>
                    <a:gd name="T26" fmla="*/ 2147483647 w 1621857"/>
                    <a:gd name="T27" fmla="*/ 2147483647 h 1613835"/>
                    <a:gd name="T28" fmla="*/ 2147483647 w 1621857"/>
                    <a:gd name="T29" fmla="*/ 2147483647 h 1613835"/>
                    <a:gd name="T30" fmla="*/ 2147483647 w 1621857"/>
                    <a:gd name="T31" fmla="*/ 2147483647 h 1613835"/>
                    <a:gd name="T32" fmla="*/ 2147483647 w 1621857"/>
                    <a:gd name="T33" fmla="*/ 2147483647 h 1613835"/>
                    <a:gd name="T34" fmla="*/ 2147483647 w 1621857"/>
                    <a:gd name="T35" fmla="*/ 2147483647 h 1613835"/>
                    <a:gd name="T36" fmla="*/ 2147483647 w 1621857"/>
                    <a:gd name="T37" fmla="*/ 2147483647 h 1613835"/>
                    <a:gd name="T38" fmla="*/ 2147483647 w 1621857"/>
                    <a:gd name="T39" fmla="*/ 2147483647 h 1613835"/>
                    <a:gd name="T40" fmla="*/ 2147483647 w 1621857"/>
                    <a:gd name="T41" fmla="*/ 2147483647 h 1613835"/>
                    <a:gd name="T42" fmla="*/ 2147483647 w 1621857"/>
                    <a:gd name="T43" fmla="*/ 2147483647 h 1613835"/>
                    <a:gd name="T44" fmla="*/ 2147483647 w 1621857"/>
                    <a:gd name="T45" fmla="*/ 2147483647 h 1613835"/>
                    <a:gd name="T46" fmla="*/ 1455280028 w 1621857"/>
                    <a:gd name="T47" fmla="*/ 2147483647 h 1613835"/>
                    <a:gd name="T48" fmla="*/ 1555070250 w 1621857"/>
                    <a:gd name="T49" fmla="*/ 2147483647 h 1613835"/>
                    <a:gd name="T50" fmla="*/ 1604963302 w 1621857"/>
                    <a:gd name="T51" fmla="*/ 2147483647 h 1613835"/>
                    <a:gd name="T52" fmla="*/ 1654860471 w 1621857"/>
                    <a:gd name="T53" fmla="*/ 2147483647 h 1613835"/>
                    <a:gd name="T54" fmla="*/ 1056115027 w 1621857"/>
                    <a:gd name="T55" fmla="*/ 2147483647 h 1613835"/>
                    <a:gd name="T56" fmla="*/ 257789449 w 1621857"/>
                    <a:gd name="T57" fmla="*/ 2147483647 h 161383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621857"/>
                    <a:gd name="T88" fmla="*/ 0 h 1613835"/>
                    <a:gd name="T89" fmla="*/ 1621857 w 1621857"/>
                    <a:gd name="T90" fmla="*/ 1613835 h 1613835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621857" h="1613835">
                      <a:moveTo>
                        <a:pt x="49730" y="689810"/>
                      </a:moveTo>
                      <a:cubicBezTo>
                        <a:pt x="16042" y="640080"/>
                        <a:pt x="0" y="599974"/>
                        <a:pt x="1604" y="545431"/>
                      </a:cubicBezTo>
                      <a:cubicBezTo>
                        <a:pt x="3208" y="490888"/>
                        <a:pt x="17646" y="402656"/>
                        <a:pt x="59355" y="362551"/>
                      </a:cubicBezTo>
                      <a:cubicBezTo>
                        <a:pt x="101064" y="322446"/>
                        <a:pt x="181276" y="311216"/>
                        <a:pt x="251861" y="304799"/>
                      </a:cubicBezTo>
                      <a:lnTo>
                        <a:pt x="482867" y="324050"/>
                      </a:lnTo>
                      <a:cubicBezTo>
                        <a:pt x="551848" y="330467"/>
                        <a:pt x="604787" y="372177"/>
                        <a:pt x="665747" y="343301"/>
                      </a:cubicBezTo>
                      <a:cubicBezTo>
                        <a:pt x="726707" y="314425"/>
                        <a:pt x="778042" y="205338"/>
                        <a:pt x="848627" y="150795"/>
                      </a:cubicBezTo>
                      <a:cubicBezTo>
                        <a:pt x="919212" y="96252"/>
                        <a:pt x="1025091" y="32084"/>
                        <a:pt x="1089259" y="16042"/>
                      </a:cubicBezTo>
                      <a:cubicBezTo>
                        <a:pt x="1153427" y="0"/>
                        <a:pt x="1195137" y="28876"/>
                        <a:pt x="1233638" y="54543"/>
                      </a:cubicBezTo>
                      <a:cubicBezTo>
                        <a:pt x="1272139" y="80210"/>
                        <a:pt x="1301015" y="121920"/>
                        <a:pt x="1320265" y="170046"/>
                      </a:cubicBezTo>
                      <a:cubicBezTo>
                        <a:pt x="1339515" y="218172"/>
                        <a:pt x="1353954" y="277528"/>
                        <a:pt x="1349141" y="343301"/>
                      </a:cubicBezTo>
                      <a:cubicBezTo>
                        <a:pt x="1344328" y="409074"/>
                        <a:pt x="1301014" y="510139"/>
                        <a:pt x="1291389" y="564682"/>
                      </a:cubicBezTo>
                      <a:cubicBezTo>
                        <a:pt x="1281764" y="619225"/>
                        <a:pt x="1260909" y="625641"/>
                        <a:pt x="1291389" y="670559"/>
                      </a:cubicBezTo>
                      <a:cubicBezTo>
                        <a:pt x="1321869" y="715477"/>
                        <a:pt x="1421330" y="768416"/>
                        <a:pt x="1474269" y="834189"/>
                      </a:cubicBezTo>
                      <a:cubicBezTo>
                        <a:pt x="1527208" y="899962"/>
                        <a:pt x="1596189" y="991401"/>
                        <a:pt x="1609023" y="1065195"/>
                      </a:cubicBezTo>
                      <a:cubicBezTo>
                        <a:pt x="1621857" y="1138989"/>
                        <a:pt x="1604210" y="1233637"/>
                        <a:pt x="1551271" y="1276951"/>
                      </a:cubicBezTo>
                      <a:cubicBezTo>
                        <a:pt x="1498332" y="1320265"/>
                        <a:pt x="1371599" y="1321869"/>
                        <a:pt x="1291389" y="1325077"/>
                      </a:cubicBezTo>
                      <a:cubicBezTo>
                        <a:pt x="1211179" y="1328285"/>
                        <a:pt x="1116530" y="1305827"/>
                        <a:pt x="1070008" y="1296202"/>
                      </a:cubicBezTo>
                      <a:cubicBezTo>
                        <a:pt x="1023486" y="1286577"/>
                        <a:pt x="1037924" y="1267326"/>
                        <a:pt x="1012257" y="1267326"/>
                      </a:cubicBezTo>
                      <a:cubicBezTo>
                        <a:pt x="986590" y="1267326"/>
                        <a:pt x="944880" y="1273743"/>
                        <a:pt x="916004" y="1296202"/>
                      </a:cubicBezTo>
                      <a:cubicBezTo>
                        <a:pt x="887128" y="1318661"/>
                        <a:pt x="879107" y="1357161"/>
                        <a:pt x="839002" y="1402079"/>
                      </a:cubicBezTo>
                      <a:cubicBezTo>
                        <a:pt x="798897" y="1446997"/>
                        <a:pt x="741144" y="1533625"/>
                        <a:pt x="675372" y="1565709"/>
                      </a:cubicBezTo>
                      <a:cubicBezTo>
                        <a:pt x="609600" y="1597793"/>
                        <a:pt x="510138" y="1613835"/>
                        <a:pt x="444366" y="1594585"/>
                      </a:cubicBezTo>
                      <a:cubicBezTo>
                        <a:pt x="378594" y="1575335"/>
                        <a:pt x="304800" y="1527208"/>
                        <a:pt x="280737" y="1450206"/>
                      </a:cubicBezTo>
                      <a:cubicBezTo>
                        <a:pt x="256674" y="1373204"/>
                        <a:pt x="295175" y="1199949"/>
                        <a:pt x="299987" y="1132572"/>
                      </a:cubicBezTo>
                      <a:cubicBezTo>
                        <a:pt x="304799" y="1065195"/>
                        <a:pt x="306404" y="1071612"/>
                        <a:pt x="309612" y="1045945"/>
                      </a:cubicBezTo>
                      <a:cubicBezTo>
                        <a:pt x="312820" y="1020278"/>
                        <a:pt x="336884" y="1012256"/>
                        <a:pt x="319238" y="978568"/>
                      </a:cubicBezTo>
                      <a:cubicBezTo>
                        <a:pt x="301592" y="944880"/>
                        <a:pt x="250256" y="895149"/>
                        <a:pt x="203734" y="843814"/>
                      </a:cubicBezTo>
                      <a:cubicBezTo>
                        <a:pt x="157212" y="792479"/>
                        <a:pt x="83418" y="739540"/>
                        <a:pt x="49730" y="689810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endParaRPr lang="en-US" dirty="0"/>
                </a:p>
              </p:txBody>
            </p:sp>
            <p:sp>
              <p:nvSpPr>
                <p:cNvPr id="22" name="Rectangle 57"/>
                <p:cNvSpPr>
                  <a:spLocks noChangeArrowheads="1"/>
                </p:cNvSpPr>
                <p:nvPr/>
              </p:nvSpPr>
              <p:spPr bwMode="auto">
                <a:xfrm>
                  <a:off x="1676400" y="2286000"/>
                  <a:ext cx="152400" cy="15240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algn="ctr"/>
                  <a:endParaRPr lang="en-US" sz="2400" dirty="0">
                    <a:latin typeface="Tahoma" pitchFamily="34" charset="0"/>
                    <a:ea typeface="SimSun"/>
                    <a:cs typeface="SimSun"/>
                  </a:endParaRPr>
                </a:p>
              </p:txBody>
            </p:sp>
            <p:cxnSp>
              <p:nvCxnSpPr>
                <p:cNvPr id="23" name="Straight Arrow Connector 58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676400" y="990600"/>
                  <a:ext cx="1447800" cy="1143000"/>
                </a:xfrm>
                <a:prstGeom prst="straightConnector1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24" name="Straight Arrow Connector 59"/>
                <p:cNvCxnSpPr>
                  <a:cxnSpLocks noChangeShapeType="1"/>
                </p:cNvCxnSpPr>
                <p:nvPr/>
              </p:nvCxnSpPr>
              <p:spPr bwMode="auto">
                <a:xfrm flipV="1">
                  <a:off x="1828800" y="2357735"/>
                  <a:ext cx="2334658" cy="4466"/>
                </a:xfrm>
                <a:prstGeom prst="straightConnector1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25" name="Straight Arrow Connector 60"/>
                <p:cNvCxnSpPr>
                  <a:cxnSpLocks noChangeShapeType="1"/>
                  <a:stCxn id="22" idx="3"/>
                </p:cNvCxnSpPr>
                <p:nvPr/>
              </p:nvCxnSpPr>
              <p:spPr bwMode="auto">
                <a:xfrm>
                  <a:off x="1828800" y="2362200"/>
                  <a:ext cx="1752600" cy="1066800"/>
                </a:xfrm>
                <a:prstGeom prst="straightConnector1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arrow" w="med" len="med"/>
                </a:ln>
              </p:spPr>
            </p:cxnSp>
          </p:grpSp>
        </p:grpSp>
        <p:pic>
          <p:nvPicPr>
            <p:cNvPr id="14" name="Picture 3" descr="Picture 4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95600" y="3657600"/>
              <a:ext cx="356985" cy="385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4" descr="Picture 2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38400" y="1672232"/>
              <a:ext cx="389865" cy="385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 descr="Picture 3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00622" y="2514600"/>
              <a:ext cx="371076" cy="366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6" name="Object 8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4780535"/>
              </p:ext>
            </p:extLst>
          </p:nvPr>
        </p:nvGraphicFramePr>
        <p:xfrm>
          <a:off x="106667" y="3373115"/>
          <a:ext cx="3299376" cy="815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29" name="Equation" r:id="rId9" imgW="2056987" imgH="507633" progId="Equation.3">
                  <p:embed/>
                </p:oleObj>
              </mc:Choice>
              <mc:Fallback>
                <p:oleObj name="Equation" r:id="rId9" imgW="2056987" imgH="50763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67" y="3373115"/>
                        <a:ext cx="3299376" cy="81586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8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677914"/>
              </p:ext>
            </p:extLst>
          </p:nvPr>
        </p:nvGraphicFramePr>
        <p:xfrm>
          <a:off x="3698533" y="3633503"/>
          <a:ext cx="1022162" cy="555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30" name="Equation" r:id="rId11" imgW="444500" imgH="241300" progId="Equation.3">
                  <p:embed/>
                </p:oleObj>
              </mc:Choice>
              <mc:Fallback>
                <p:oleObj name="Equation" r:id="rId11" imgW="444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8533" y="3633503"/>
                        <a:ext cx="1022162" cy="5554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8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0486922"/>
              </p:ext>
            </p:extLst>
          </p:nvPr>
        </p:nvGraphicFramePr>
        <p:xfrm>
          <a:off x="2491683" y="4420900"/>
          <a:ext cx="1717931" cy="1274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31" name="Equation" r:id="rId13" imgW="736600" imgH="546100" progId="Equation.3">
                  <p:embed/>
                </p:oleObj>
              </mc:Choice>
              <mc:Fallback>
                <p:oleObj name="Equation" r:id="rId13" imgW="7366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1683" y="4420900"/>
                        <a:ext cx="1717931" cy="127459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Group 7"/>
          <p:cNvGrpSpPr>
            <a:grpSpLocks/>
          </p:cNvGrpSpPr>
          <p:nvPr/>
        </p:nvGrpSpPr>
        <p:grpSpPr bwMode="auto">
          <a:xfrm>
            <a:off x="3131612" y="778033"/>
            <a:ext cx="3015844" cy="808994"/>
            <a:chOff x="6278873" y="1975504"/>
            <a:chExt cx="3015004" cy="808601"/>
          </a:xfrm>
        </p:grpSpPr>
        <p:pic>
          <p:nvPicPr>
            <p:cNvPr id="35" name="Picture 9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82"/>
            <a:stretch/>
          </p:blipFill>
          <p:spPr bwMode="auto">
            <a:xfrm>
              <a:off x="6278873" y="1975504"/>
              <a:ext cx="2175423" cy="754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6" name="Straight Arrow Connector 4"/>
            <p:cNvCxnSpPr>
              <a:cxnSpLocks noChangeShapeType="1"/>
            </p:cNvCxnSpPr>
            <p:nvPr/>
          </p:nvCxnSpPr>
          <p:spPr bwMode="auto">
            <a:xfrm>
              <a:off x="8454296" y="2505847"/>
              <a:ext cx="839581" cy="278258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788735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(v</a:t>
            </a:r>
            <a:r>
              <a:rPr lang="en-US" baseline="-25000" dirty="0" smtClean="0"/>
              <a:t>2</a:t>
            </a:r>
            <a:r>
              <a:rPr lang="en-US" dirty="0" smtClean="0"/>
              <a:t>), p(v</a:t>
            </a:r>
            <a:r>
              <a:rPr lang="en-US" baseline="-25000" dirty="0" smtClean="0"/>
              <a:t>3</a:t>
            </a:r>
            <a:r>
              <a:rPr lang="en-US" dirty="0" smtClean="0"/>
              <a:t>) and p(v</a:t>
            </a:r>
            <a:r>
              <a:rPr lang="en-US" baseline="-25000" dirty="0" smtClean="0"/>
              <a:t>4</a:t>
            </a:r>
            <a:r>
              <a:rPr lang="en-US" dirty="0" smtClean="0"/>
              <a:t>) distributions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141D141-8141-41B1-81B1-2121F1912171}" type="slidenum">
              <a:rPr lang="en-US" sz="1400" smtClean="0"/>
              <a:t>25</a:t>
            </a:fld>
            <a:endParaRPr lang="en-US"/>
          </a:p>
        </p:txBody>
      </p:sp>
      <p:pic>
        <p:nvPicPr>
          <p:cNvPr id="3" name="Picture 2" descr="fig_1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4531"/>
            <a:ext cx="10082752" cy="38588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3816" y="5764479"/>
            <a:ext cx="3359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Only works in 0-2% centrality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Require non zero v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RP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in others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5032" y="5764479"/>
            <a:ext cx="3056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Deviations in the tails: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non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zero v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RP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85007" y="5832480"/>
            <a:ext cx="3056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No deviation is observed, however v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range is limited.</a:t>
            </a:r>
          </a:p>
        </p:txBody>
      </p:sp>
      <p:sp>
        <p:nvSpPr>
          <p:cNvPr id="12" name="Oval 11"/>
          <p:cNvSpPr/>
          <p:nvPr/>
        </p:nvSpPr>
        <p:spPr bwMode="auto">
          <a:xfrm rot="20343442">
            <a:off x="5858856" y="3681305"/>
            <a:ext cx="644744" cy="157084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68947" y="751038"/>
            <a:ext cx="9038241" cy="869747"/>
            <a:chOff x="868947" y="751038"/>
            <a:chExt cx="9038241" cy="869747"/>
          </a:xfrm>
        </p:grpSpPr>
        <p:sp>
          <p:nvSpPr>
            <p:cNvPr id="7" name="TextBox 6"/>
            <p:cNvSpPr txBox="1"/>
            <p:nvPr/>
          </p:nvSpPr>
          <p:spPr>
            <a:xfrm>
              <a:off x="868947" y="1019376"/>
              <a:ext cx="51742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Parameterize with pure fluctuation scenario: </a:t>
              </a: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55265340"/>
                </p:ext>
              </p:extLst>
            </p:nvPr>
          </p:nvGraphicFramePr>
          <p:xfrm>
            <a:off x="7481050" y="751038"/>
            <a:ext cx="2426138" cy="8697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10" name="Equation" r:id="rId4" imgW="1345970" imgH="482278" progId="Equation.3">
                    <p:embed/>
                  </p:oleObj>
                </mc:Choice>
                <mc:Fallback>
                  <p:oleObj name="Equation" r:id="rId4" imgW="1345970" imgH="48227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81050" y="751038"/>
                          <a:ext cx="2426138" cy="869747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8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08019303"/>
                </p:ext>
              </p:extLst>
            </p:nvPr>
          </p:nvGraphicFramePr>
          <p:xfrm>
            <a:off x="6120072" y="966896"/>
            <a:ext cx="1261961" cy="4877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11" name="Equation" r:id="rId6" imgW="647700" imgH="254000" progId="Equation.3">
                    <p:embed/>
                  </p:oleObj>
                </mc:Choice>
                <mc:Fallback>
                  <p:oleObj name="Equation" r:id="rId6" imgW="6477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20072" y="966896"/>
                          <a:ext cx="1261961" cy="487786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638659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Bessel-Gaussian fit to p(v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141D141-8141-41B1-81B1-2121F1912171}" type="slidenum">
              <a:rPr lang="en-US" sz="1400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92" y="763048"/>
            <a:ext cx="8838733" cy="679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10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Deviation grows with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141D141-8141-41B1-81B1-2121F1912171}" type="slidenum">
              <a:rPr lang="en-US" sz="1400" smtClean="0"/>
              <a:t>27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16762" y="684194"/>
            <a:ext cx="9763863" cy="2212149"/>
            <a:chOff x="0" y="1581706"/>
            <a:chExt cx="9763863" cy="22121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47299" b="28986"/>
            <a:stretch/>
          </p:blipFill>
          <p:spPr>
            <a:xfrm>
              <a:off x="0" y="1581706"/>
              <a:ext cx="9763863" cy="179280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94294"/>
            <a:stretch/>
          </p:blipFill>
          <p:spPr>
            <a:xfrm>
              <a:off x="0" y="3362534"/>
              <a:ext cx="9763863" cy="43132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16762" y="2872383"/>
            <a:ext cx="9763863" cy="2172269"/>
            <a:chOff x="152400" y="4003939"/>
            <a:chExt cx="9763863" cy="217226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47629" b="29051"/>
            <a:stretch/>
          </p:blipFill>
          <p:spPr>
            <a:xfrm>
              <a:off x="152400" y="4003939"/>
              <a:ext cx="9763863" cy="176292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94426" b="1"/>
            <a:stretch/>
          </p:blipFill>
          <p:spPr>
            <a:xfrm>
              <a:off x="152400" y="5754887"/>
              <a:ext cx="9763863" cy="421321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179403" y="1786113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b="1" baseline="-25000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&lt;1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GeV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9403" y="416192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b="1" baseline="-25000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&gt;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GeV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990027" y="5044651"/>
            <a:ext cx="6939654" cy="2515024"/>
            <a:chOff x="990027" y="5044651"/>
            <a:chExt cx="6939654" cy="2515024"/>
          </a:xfrm>
        </p:grpSpPr>
        <p:pic>
          <p:nvPicPr>
            <p:cNvPr id="13" name="Picture 12" descr="a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888"/>
            <a:stretch/>
          </p:blipFill>
          <p:spPr>
            <a:xfrm>
              <a:off x="990027" y="5044652"/>
              <a:ext cx="3028905" cy="2515023"/>
            </a:xfrm>
            <a:prstGeom prst="rect">
              <a:avLst/>
            </a:prstGeom>
          </p:spPr>
        </p:pic>
        <p:pic>
          <p:nvPicPr>
            <p:cNvPr id="14" name="Picture 13" descr="a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69"/>
            <a:stretch/>
          </p:blipFill>
          <p:spPr>
            <a:xfrm>
              <a:off x="4972170" y="5044651"/>
              <a:ext cx="2957511" cy="2515023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 bwMode="auto">
            <a:xfrm>
              <a:off x="4018932" y="6313707"/>
              <a:ext cx="953238" cy="11980"/>
            </a:xfrm>
            <a:prstGeom prst="straightConnector1">
              <a:avLst/>
            </a:prstGeom>
            <a:solidFill>
              <a:srgbClr val="F0F94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7" name="Oval 16"/>
          <p:cNvSpPr/>
          <p:nvPr/>
        </p:nvSpPr>
        <p:spPr bwMode="auto">
          <a:xfrm rot="20343442">
            <a:off x="6741884" y="5966119"/>
            <a:ext cx="577217" cy="131432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368396" y="5786565"/>
            <a:ext cx="2667102" cy="1030321"/>
            <a:chOff x="7368396" y="5786565"/>
            <a:chExt cx="2667102" cy="1030321"/>
          </a:xfrm>
        </p:grpSpPr>
        <p:sp>
          <p:nvSpPr>
            <p:cNvPr id="19" name="TextBox 18"/>
            <p:cNvSpPr txBox="1"/>
            <p:nvPr/>
          </p:nvSpPr>
          <p:spPr>
            <a:xfrm>
              <a:off x="7984896" y="5786565"/>
              <a:ext cx="20506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O</a:t>
              </a:r>
              <a:r>
                <a:rPr lang="en-US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nset of non-linear effect!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flipH="1">
              <a:off x="7368396" y="6432896"/>
              <a:ext cx="802736" cy="383990"/>
            </a:xfrm>
            <a:prstGeom prst="straightConnector1">
              <a:avLst/>
            </a:prstGeom>
            <a:solidFill>
              <a:srgbClr val="F0F94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6" name="TextBox 25"/>
          <p:cNvSpPr txBox="1"/>
          <p:nvPr/>
        </p:nvSpPr>
        <p:spPr>
          <a:xfrm>
            <a:off x="10578928" y="56324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914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</a:t>
            </a:r>
            <a:r>
              <a:rPr lang="en-US" dirty="0" err="1" smtClean="0"/>
              <a:t>cumulants</a:t>
            </a:r>
            <a:r>
              <a:rPr lang="en-US" dirty="0" smtClean="0"/>
              <a:t> sensitive to these deviations?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141D141-8141-41B1-81B1-2121F1912171}" type="slidenum">
              <a:rPr lang="en-US" sz="1400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94" y="903750"/>
            <a:ext cx="8978361" cy="13778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68" y="3298930"/>
            <a:ext cx="34026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Cumulants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are not sensitive to the tails, presumably because their values are dominated by the v</a:t>
            </a:r>
            <a:r>
              <a:rPr lang="en-US" sz="20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RP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092679"/>
              </p:ext>
            </p:extLst>
          </p:nvPr>
        </p:nvGraphicFramePr>
        <p:xfrm>
          <a:off x="674748" y="4999950"/>
          <a:ext cx="2211387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57" name="Equation" r:id="rId4" imgW="1320800" imgH="355600" progId="Equation.3">
                  <p:embed/>
                </p:oleObj>
              </mc:Choice>
              <mc:Fallback>
                <p:oleObj name="Equation" r:id="rId4" imgW="13208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748" y="4999950"/>
                        <a:ext cx="2211387" cy="582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11163" y="5795606"/>
            <a:ext cx="2839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If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Δ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=0.5 v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RP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v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{6} only change by 2%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654245" y="2572713"/>
            <a:ext cx="6426380" cy="4986962"/>
            <a:chOff x="3654245" y="2572713"/>
            <a:chExt cx="6426380" cy="49869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4245" y="2572713"/>
              <a:ext cx="6426380" cy="498696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425596" y="2695848"/>
              <a:ext cx="441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Fit</a:t>
              </a:r>
            </a:p>
          </p:txBody>
        </p:sp>
      </p:grpSp>
      <p:graphicFrame>
        <p:nvGraphicFramePr>
          <p:cNvPr id="12" name="Object 1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4974704"/>
              </p:ext>
            </p:extLst>
          </p:nvPr>
        </p:nvGraphicFramePr>
        <p:xfrm>
          <a:off x="6096694" y="684194"/>
          <a:ext cx="3816195" cy="781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58" name="Equation" r:id="rId7" imgW="2438400" imgH="508000" progId="Equation.3">
                  <p:embed/>
                </p:oleObj>
              </mc:Choice>
              <mc:Fallback>
                <p:oleObj name="Equation" r:id="rId7" imgW="24384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694" y="684194"/>
                        <a:ext cx="3816195" cy="78132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770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Extracting relative fluctuations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2751" y="3834569"/>
            <a:ext cx="4764814" cy="2721808"/>
          </a:xfrm>
        </p:spPr>
        <p:txBody>
          <a:bodyPr/>
          <a:lstStyle/>
          <a:p>
            <a:r>
              <a:rPr lang="en-US" sz="2400" dirty="0" smtClean="0"/>
              <a:t>Different estimator gives different answer, especially in central collisions</a:t>
            </a:r>
          </a:p>
          <a:p>
            <a:pPr lvl="1"/>
            <a:r>
              <a:rPr lang="en-US" sz="2000" dirty="0" smtClean="0"/>
              <a:t>Expected since they have different limit.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141D141-8141-41B1-81B1-2121F1912171}" type="slidenum">
              <a:rPr lang="en-US" sz="1400" smtClean="0"/>
              <a:t>29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150316" y="2926754"/>
            <a:ext cx="4845057" cy="4553263"/>
            <a:chOff x="5150316" y="2926754"/>
            <a:chExt cx="4845057" cy="4553263"/>
          </a:xfrm>
        </p:grpSpPr>
        <p:pic>
          <p:nvPicPr>
            <p:cNvPr id="12" name="Picture 11" descr="d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84"/>
            <a:stretch/>
          </p:blipFill>
          <p:spPr>
            <a:xfrm>
              <a:off x="5150316" y="2926754"/>
              <a:ext cx="4845057" cy="455326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05486" y="3236797"/>
              <a:ext cx="441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Fit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64645" y="642210"/>
            <a:ext cx="7192090" cy="987796"/>
            <a:chOff x="1904463" y="5618494"/>
            <a:chExt cx="7192090" cy="987796"/>
          </a:xfrm>
        </p:grpSpPr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71144589"/>
                </p:ext>
              </p:extLst>
            </p:nvPr>
          </p:nvGraphicFramePr>
          <p:xfrm>
            <a:off x="8570099" y="5618494"/>
            <a:ext cx="526454" cy="834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678" name="Equation" r:id="rId4" imgW="330200" imgH="533400" progId="Equation.3">
                    <p:embed/>
                  </p:oleObj>
                </mc:Choice>
                <mc:Fallback>
                  <p:oleObj name="Equation" r:id="rId4" imgW="330200" imgH="533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70099" y="5618494"/>
                          <a:ext cx="526454" cy="83418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52047430"/>
                </p:ext>
              </p:extLst>
            </p:nvPr>
          </p:nvGraphicFramePr>
          <p:xfrm>
            <a:off x="4589124" y="5677371"/>
            <a:ext cx="2994283" cy="9289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679" name="Equation" r:id="rId6" imgW="2006600" imgH="635000" progId="Equation.3">
                    <p:embed/>
                  </p:oleObj>
                </mc:Choice>
                <mc:Fallback>
                  <p:oleObj name="Equation" r:id="rId6" imgW="2006600" imgH="635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9124" y="5677371"/>
                          <a:ext cx="2994283" cy="928919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91922167"/>
                </p:ext>
              </p:extLst>
            </p:nvPr>
          </p:nvGraphicFramePr>
          <p:xfrm>
            <a:off x="1904463" y="5677974"/>
            <a:ext cx="2144712" cy="774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680" name="Equation" r:id="rId8" imgW="1447800" imgH="533400" progId="Equation.3">
                    <p:embed/>
                  </p:oleObj>
                </mc:Choice>
                <mc:Fallback>
                  <p:oleObj name="Equation" r:id="rId8" imgW="1447800" imgH="533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04463" y="5677974"/>
                          <a:ext cx="2144712" cy="77470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20"/>
          <p:cNvGrpSpPr/>
          <p:nvPr/>
        </p:nvGrpSpPr>
        <p:grpSpPr>
          <a:xfrm>
            <a:off x="125117" y="1570682"/>
            <a:ext cx="8784779" cy="814555"/>
            <a:chOff x="564935" y="6573986"/>
            <a:chExt cx="8784779" cy="814555"/>
          </a:xfrm>
        </p:grpSpPr>
        <p:graphicFrame>
          <p:nvGraphicFramePr>
            <p:cNvPr id="22" name="Object 18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64784472"/>
                </p:ext>
              </p:extLst>
            </p:nvPr>
          </p:nvGraphicFramePr>
          <p:xfrm>
            <a:off x="564935" y="6792235"/>
            <a:ext cx="1084263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681" name="Equation" r:id="rId10" imgW="647700" imgH="254000" progId="Equation.3">
                    <p:embed/>
                  </p:oleObj>
                </mc:Choice>
                <mc:Fallback>
                  <p:oleObj name="Equation" r:id="rId10" imgW="6477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4935" y="6792235"/>
                          <a:ext cx="1084263" cy="419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TextBox 22"/>
            <p:cNvSpPr txBox="1"/>
            <p:nvPr/>
          </p:nvSpPr>
          <p:spPr>
            <a:xfrm rot="5400000">
              <a:off x="2879054" y="6568358"/>
              <a:ext cx="31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= 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400000">
              <a:off x="6007202" y="6582476"/>
              <a:ext cx="31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=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400000">
              <a:off x="8697554" y="6549054"/>
              <a:ext cx="31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= 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982270" y="6980793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54122" y="6926876"/>
              <a:ext cx="4040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∞</a:t>
              </a:r>
            </a:p>
          </p:txBody>
        </p:sp>
        <p:graphicFrame>
          <p:nvGraphicFramePr>
            <p:cNvPr id="28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1581200"/>
                </p:ext>
              </p:extLst>
            </p:nvPr>
          </p:nvGraphicFramePr>
          <p:xfrm>
            <a:off x="8306727" y="6934200"/>
            <a:ext cx="1042987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682" name="Equation" r:id="rId12" imgW="622300" imgH="254000" progId="Equation.3">
                    <p:embed/>
                  </p:oleObj>
                </mc:Choice>
                <mc:Fallback>
                  <p:oleObj name="Equation" r:id="rId12" imgW="6223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06727" y="6934200"/>
                          <a:ext cx="1042987" cy="415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TextBox 28"/>
          <p:cNvSpPr txBox="1"/>
          <p:nvPr/>
        </p:nvSpPr>
        <p:spPr>
          <a:xfrm>
            <a:off x="8777875" y="1964799"/>
            <a:ext cx="768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=0.52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9298734" y="3726046"/>
            <a:ext cx="619216" cy="227761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299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9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706734" y="3352776"/>
            <a:ext cx="8421801" cy="3322854"/>
            <a:chOff x="706734" y="3352776"/>
            <a:chExt cx="8421801" cy="3322854"/>
          </a:xfrm>
        </p:grpSpPr>
        <p:pic>
          <p:nvPicPr>
            <p:cNvPr id="7" name="Picture 48" descr="fig2b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73"/>
            <a:stretch>
              <a:fillRect/>
            </a:stretch>
          </p:blipFill>
          <p:spPr bwMode="auto">
            <a:xfrm>
              <a:off x="5649515" y="3352776"/>
              <a:ext cx="3479020" cy="3322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6734" y="3530853"/>
              <a:ext cx="3132129" cy="2798646"/>
            </a:xfrm>
            <a:prstGeom prst="rect">
              <a:avLst/>
            </a:prstGeom>
          </p:spPr>
        </p:pic>
        <p:sp>
          <p:nvSpPr>
            <p:cNvPr id="26" name="AutoShape 1044"/>
            <p:cNvSpPr>
              <a:spLocks noChangeArrowheads="1"/>
            </p:cNvSpPr>
            <p:nvPr/>
          </p:nvSpPr>
          <p:spPr bwMode="auto">
            <a:xfrm>
              <a:off x="4591048" y="4740204"/>
              <a:ext cx="663223" cy="297161"/>
            </a:xfrm>
            <a:prstGeom prst="rightArrow">
              <a:avLst>
                <a:gd name="adj1" fmla="val 50000"/>
                <a:gd name="adj2" fmla="val 93650"/>
              </a:avLst>
            </a:prstGeom>
            <a:gradFill rotWithShape="0">
              <a:gsLst>
                <a:gs pos="0">
                  <a:schemeClr val="hlink"/>
                </a:gs>
                <a:gs pos="5000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25400">
              <a:solidFill>
                <a:srgbClr val="D6009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0794" tIns="50397" rIns="100794" bIns="50397" anchor="ctr">
              <a:spAutoFit/>
            </a:bodyPr>
            <a:lstStyle/>
            <a:p>
              <a:pPr>
                <a:defRPr/>
              </a:pPr>
              <a:endParaRPr lang="en-US" sz="20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Anisotropy power spectra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141D141-8141-41B1-81B1-2121F1912171}" type="slidenum">
              <a:rPr lang="en-US" sz="1400" smtClean="0"/>
              <a:t>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909" y="640904"/>
            <a:ext cx="4661477" cy="26990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360226" y="1105828"/>
            <a:ext cx="2720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Big-bang CMB temperature power spectra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32538" y="4550922"/>
            <a:ext cx="28430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Little bang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momentum power spectra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012" y="871788"/>
            <a:ext cx="4349465" cy="223671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46236" y="6675630"/>
            <a:ext cx="824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Many little-bang events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/>
              </a:rPr>
              <a:t>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probability distributions:   p(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24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,v</a:t>
            </a:r>
            <a:r>
              <a:rPr lang="en-US" sz="24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,….,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Φ</a:t>
            </a:r>
            <a:r>
              <a:rPr lang="en-US" sz="24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,Φ</a:t>
            </a:r>
            <a:r>
              <a:rPr lang="en-US" sz="24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…..)  </a:t>
            </a:r>
          </a:p>
        </p:txBody>
      </p:sp>
      <p:sp>
        <p:nvSpPr>
          <p:cNvPr id="22" name="Freeform 21"/>
          <p:cNvSpPr/>
          <p:nvPr/>
        </p:nvSpPr>
        <p:spPr>
          <a:xfrm>
            <a:off x="6480802" y="3423033"/>
            <a:ext cx="187612" cy="816179"/>
          </a:xfrm>
          <a:custGeom>
            <a:avLst/>
            <a:gdLst>
              <a:gd name="connsiteX0" fmla="*/ 0 w 548457"/>
              <a:gd name="connsiteY0" fmla="*/ 0 h 1746067"/>
              <a:gd name="connsiteX1" fmla="*/ 43296 w 548457"/>
              <a:gd name="connsiteY1" fmla="*/ 274176 h 1746067"/>
              <a:gd name="connsiteX2" fmla="*/ 86591 w 548457"/>
              <a:gd name="connsiteY2" fmla="*/ 360758 h 1746067"/>
              <a:gd name="connsiteX3" fmla="*/ 216477 w 548457"/>
              <a:gd name="connsiteY3" fmla="*/ 447340 h 1746067"/>
              <a:gd name="connsiteX4" fmla="*/ 317500 w 548457"/>
              <a:gd name="connsiteY4" fmla="*/ 548352 h 1746067"/>
              <a:gd name="connsiteX5" fmla="*/ 418523 w 548457"/>
              <a:gd name="connsiteY5" fmla="*/ 620504 h 1746067"/>
              <a:gd name="connsiteX6" fmla="*/ 476250 w 548457"/>
              <a:gd name="connsiteY6" fmla="*/ 678225 h 1746067"/>
              <a:gd name="connsiteX7" fmla="*/ 490682 w 548457"/>
              <a:gd name="connsiteY7" fmla="*/ 721516 h 1746067"/>
              <a:gd name="connsiteX8" fmla="*/ 533977 w 548457"/>
              <a:gd name="connsiteY8" fmla="*/ 750376 h 1746067"/>
              <a:gd name="connsiteX9" fmla="*/ 548409 w 548457"/>
              <a:gd name="connsiteY9" fmla="*/ 793667 h 1746067"/>
              <a:gd name="connsiteX10" fmla="*/ 476250 w 548457"/>
              <a:gd name="connsiteY10" fmla="*/ 1067843 h 1746067"/>
              <a:gd name="connsiteX11" fmla="*/ 418523 w 548457"/>
              <a:gd name="connsiteY11" fmla="*/ 1111134 h 1746067"/>
              <a:gd name="connsiteX12" fmla="*/ 375227 w 548457"/>
              <a:gd name="connsiteY12" fmla="*/ 1139994 h 1746067"/>
              <a:gd name="connsiteX13" fmla="*/ 274205 w 548457"/>
              <a:gd name="connsiteY13" fmla="*/ 1154425 h 1746067"/>
              <a:gd name="connsiteX14" fmla="*/ 187614 w 548457"/>
              <a:gd name="connsiteY14" fmla="*/ 1212146 h 1746067"/>
              <a:gd name="connsiteX15" fmla="*/ 101023 w 548457"/>
              <a:gd name="connsiteY15" fmla="*/ 1313158 h 1746067"/>
              <a:gd name="connsiteX16" fmla="*/ 86591 w 548457"/>
              <a:gd name="connsiteY16" fmla="*/ 1356449 h 1746067"/>
              <a:gd name="connsiteX17" fmla="*/ 43296 w 548457"/>
              <a:gd name="connsiteY17" fmla="*/ 1385310 h 1746067"/>
              <a:gd name="connsiteX18" fmla="*/ 28864 w 548457"/>
              <a:gd name="connsiteY18" fmla="*/ 1471891 h 1746067"/>
              <a:gd name="connsiteX19" fmla="*/ 28864 w 548457"/>
              <a:gd name="connsiteY19" fmla="*/ 1746067 h 1746067"/>
              <a:gd name="connsiteX0" fmla="*/ 0 w 548457"/>
              <a:gd name="connsiteY0" fmla="*/ 0 h 1746067"/>
              <a:gd name="connsiteX1" fmla="*/ 43296 w 548457"/>
              <a:gd name="connsiteY1" fmla="*/ 274176 h 1746067"/>
              <a:gd name="connsiteX2" fmla="*/ 86591 w 548457"/>
              <a:gd name="connsiteY2" fmla="*/ 360758 h 1746067"/>
              <a:gd name="connsiteX3" fmla="*/ 216477 w 548457"/>
              <a:gd name="connsiteY3" fmla="*/ 447340 h 1746067"/>
              <a:gd name="connsiteX4" fmla="*/ 317500 w 548457"/>
              <a:gd name="connsiteY4" fmla="*/ 548352 h 1746067"/>
              <a:gd name="connsiteX5" fmla="*/ 418523 w 548457"/>
              <a:gd name="connsiteY5" fmla="*/ 620504 h 1746067"/>
              <a:gd name="connsiteX6" fmla="*/ 476250 w 548457"/>
              <a:gd name="connsiteY6" fmla="*/ 678225 h 1746067"/>
              <a:gd name="connsiteX7" fmla="*/ 490682 w 548457"/>
              <a:gd name="connsiteY7" fmla="*/ 721516 h 1746067"/>
              <a:gd name="connsiteX8" fmla="*/ 533977 w 548457"/>
              <a:gd name="connsiteY8" fmla="*/ 750376 h 1746067"/>
              <a:gd name="connsiteX9" fmla="*/ 548409 w 548457"/>
              <a:gd name="connsiteY9" fmla="*/ 793667 h 1746067"/>
              <a:gd name="connsiteX10" fmla="*/ 476250 w 548457"/>
              <a:gd name="connsiteY10" fmla="*/ 1067843 h 1746067"/>
              <a:gd name="connsiteX11" fmla="*/ 418523 w 548457"/>
              <a:gd name="connsiteY11" fmla="*/ 1111134 h 1746067"/>
              <a:gd name="connsiteX12" fmla="*/ 375227 w 548457"/>
              <a:gd name="connsiteY12" fmla="*/ 1139994 h 1746067"/>
              <a:gd name="connsiteX13" fmla="*/ 274205 w 548457"/>
              <a:gd name="connsiteY13" fmla="*/ 1154425 h 1746067"/>
              <a:gd name="connsiteX14" fmla="*/ 101023 w 548457"/>
              <a:gd name="connsiteY14" fmla="*/ 1313158 h 1746067"/>
              <a:gd name="connsiteX15" fmla="*/ 86591 w 548457"/>
              <a:gd name="connsiteY15" fmla="*/ 1356449 h 1746067"/>
              <a:gd name="connsiteX16" fmla="*/ 43296 w 548457"/>
              <a:gd name="connsiteY16" fmla="*/ 1385310 h 1746067"/>
              <a:gd name="connsiteX17" fmla="*/ 28864 w 548457"/>
              <a:gd name="connsiteY17" fmla="*/ 1471891 h 1746067"/>
              <a:gd name="connsiteX18" fmla="*/ 28864 w 548457"/>
              <a:gd name="connsiteY18" fmla="*/ 1746067 h 1746067"/>
              <a:gd name="connsiteX0" fmla="*/ 0 w 548457"/>
              <a:gd name="connsiteY0" fmla="*/ 0 h 1746067"/>
              <a:gd name="connsiteX1" fmla="*/ 43296 w 548457"/>
              <a:gd name="connsiteY1" fmla="*/ 274176 h 1746067"/>
              <a:gd name="connsiteX2" fmla="*/ 86591 w 548457"/>
              <a:gd name="connsiteY2" fmla="*/ 360758 h 1746067"/>
              <a:gd name="connsiteX3" fmla="*/ 216477 w 548457"/>
              <a:gd name="connsiteY3" fmla="*/ 447340 h 1746067"/>
              <a:gd name="connsiteX4" fmla="*/ 317500 w 548457"/>
              <a:gd name="connsiteY4" fmla="*/ 548352 h 1746067"/>
              <a:gd name="connsiteX5" fmla="*/ 418523 w 548457"/>
              <a:gd name="connsiteY5" fmla="*/ 620504 h 1746067"/>
              <a:gd name="connsiteX6" fmla="*/ 476250 w 548457"/>
              <a:gd name="connsiteY6" fmla="*/ 678225 h 1746067"/>
              <a:gd name="connsiteX7" fmla="*/ 490682 w 548457"/>
              <a:gd name="connsiteY7" fmla="*/ 721516 h 1746067"/>
              <a:gd name="connsiteX8" fmla="*/ 533977 w 548457"/>
              <a:gd name="connsiteY8" fmla="*/ 750376 h 1746067"/>
              <a:gd name="connsiteX9" fmla="*/ 548409 w 548457"/>
              <a:gd name="connsiteY9" fmla="*/ 793667 h 1746067"/>
              <a:gd name="connsiteX10" fmla="*/ 476250 w 548457"/>
              <a:gd name="connsiteY10" fmla="*/ 1067843 h 1746067"/>
              <a:gd name="connsiteX11" fmla="*/ 418523 w 548457"/>
              <a:gd name="connsiteY11" fmla="*/ 1111134 h 1746067"/>
              <a:gd name="connsiteX12" fmla="*/ 274205 w 548457"/>
              <a:gd name="connsiteY12" fmla="*/ 1154425 h 1746067"/>
              <a:gd name="connsiteX13" fmla="*/ 101023 w 548457"/>
              <a:gd name="connsiteY13" fmla="*/ 1313158 h 1746067"/>
              <a:gd name="connsiteX14" fmla="*/ 86591 w 548457"/>
              <a:gd name="connsiteY14" fmla="*/ 1356449 h 1746067"/>
              <a:gd name="connsiteX15" fmla="*/ 43296 w 548457"/>
              <a:gd name="connsiteY15" fmla="*/ 1385310 h 1746067"/>
              <a:gd name="connsiteX16" fmla="*/ 28864 w 548457"/>
              <a:gd name="connsiteY16" fmla="*/ 1471891 h 1746067"/>
              <a:gd name="connsiteX17" fmla="*/ 28864 w 548457"/>
              <a:gd name="connsiteY17" fmla="*/ 1746067 h 1746067"/>
              <a:gd name="connsiteX0" fmla="*/ 0 w 548457"/>
              <a:gd name="connsiteY0" fmla="*/ 0 h 1746067"/>
              <a:gd name="connsiteX1" fmla="*/ 43296 w 548457"/>
              <a:gd name="connsiteY1" fmla="*/ 274176 h 1746067"/>
              <a:gd name="connsiteX2" fmla="*/ 86591 w 548457"/>
              <a:gd name="connsiteY2" fmla="*/ 360758 h 1746067"/>
              <a:gd name="connsiteX3" fmla="*/ 216477 w 548457"/>
              <a:gd name="connsiteY3" fmla="*/ 447340 h 1746067"/>
              <a:gd name="connsiteX4" fmla="*/ 317500 w 548457"/>
              <a:gd name="connsiteY4" fmla="*/ 548352 h 1746067"/>
              <a:gd name="connsiteX5" fmla="*/ 418523 w 548457"/>
              <a:gd name="connsiteY5" fmla="*/ 620504 h 1746067"/>
              <a:gd name="connsiteX6" fmla="*/ 476250 w 548457"/>
              <a:gd name="connsiteY6" fmla="*/ 678225 h 1746067"/>
              <a:gd name="connsiteX7" fmla="*/ 490682 w 548457"/>
              <a:gd name="connsiteY7" fmla="*/ 721516 h 1746067"/>
              <a:gd name="connsiteX8" fmla="*/ 533977 w 548457"/>
              <a:gd name="connsiteY8" fmla="*/ 750376 h 1746067"/>
              <a:gd name="connsiteX9" fmla="*/ 548409 w 548457"/>
              <a:gd name="connsiteY9" fmla="*/ 793667 h 1746067"/>
              <a:gd name="connsiteX10" fmla="*/ 476250 w 548457"/>
              <a:gd name="connsiteY10" fmla="*/ 1067843 h 1746067"/>
              <a:gd name="connsiteX11" fmla="*/ 274205 w 548457"/>
              <a:gd name="connsiteY11" fmla="*/ 1154425 h 1746067"/>
              <a:gd name="connsiteX12" fmla="*/ 101023 w 548457"/>
              <a:gd name="connsiteY12" fmla="*/ 1313158 h 1746067"/>
              <a:gd name="connsiteX13" fmla="*/ 86591 w 548457"/>
              <a:gd name="connsiteY13" fmla="*/ 1356449 h 1746067"/>
              <a:gd name="connsiteX14" fmla="*/ 43296 w 548457"/>
              <a:gd name="connsiteY14" fmla="*/ 1385310 h 1746067"/>
              <a:gd name="connsiteX15" fmla="*/ 28864 w 548457"/>
              <a:gd name="connsiteY15" fmla="*/ 1471891 h 1746067"/>
              <a:gd name="connsiteX16" fmla="*/ 28864 w 548457"/>
              <a:gd name="connsiteY16" fmla="*/ 1746067 h 1746067"/>
              <a:gd name="connsiteX0" fmla="*/ 0 w 533977"/>
              <a:gd name="connsiteY0" fmla="*/ 0 h 1746067"/>
              <a:gd name="connsiteX1" fmla="*/ 43296 w 533977"/>
              <a:gd name="connsiteY1" fmla="*/ 274176 h 1746067"/>
              <a:gd name="connsiteX2" fmla="*/ 86591 w 533977"/>
              <a:gd name="connsiteY2" fmla="*/ 360758 h 1746067"/>
              <a:gd name="connsiteX3" fmla="*/ 216477 w 533977"/>
              <a:gd name="connsiteY3" fmla="*/ 447340 h 1746067"/>
              <a:gd name="connsiteX4" fmla="*/ 317500 w 533977"/>
              <a:gd name="connsiteY4" fmla="*/ 548352 h 1746067"/>
              <a:gd name="connsiteX5" fmla="*/ 418523 w 533977"/>
              <a:gd name="connsiteY5" fmla="*/ 620504 h 1746067"/>
              <a:gd name="connsiteX6" fmla="*/ 476250 w 533977"/>
              <a:gd name="connsiteY6" fmla="*/ 678225 h 1746067"/>
              <a:gd name="connsiteX7" fmla="*/ 490682 w 533977"/>
              <a:gd name="connsiteY7" fmla="*/ 721516 h 1746067"/>
              <a:gd name="connsiteX8" fmla="*/ 533977 w 533977"/>
              <a:gd name="connsiteY8" fmla="*/ 750376 h 1746067"/>
              <a:gd name="connsiteX9" fmla="*/ 476250 w 533977"/>
              <a:gd name="connsiteY9" fmla="*/ 1067843 h 1746067"/>
              <a:gd name="connsiteX10" fmla="*/ 274205 w 533977"/>
              <a:gd name="connsiteY10" fmla="*/ 1154425 h 1746067"/>
              <a:gd name="connsiteX11" fmla="*/ 101023 w 533977"/>
              <a:gd name="connsiteY11" fmla="*/ 1313158 h 1746067"/>
              <a:gd name="connsiteX12" fmla="*/ 86591 w 533977"/>
              <a:gd name="connsiteY12" fmla="*/ 1356449 h 1746067"/>
              <a:gd name="connsiteX13" fmla="*/ 43296 w 533977"/>
              <a:gd name="connsiteY13" fmla="*/ 1385310 h 1746067"/>
              <a:gd name="connsiteX14" fmla="*/ 28864 w 533977"/>
              <a:gd name="connsiteY14" fmla="*/ 1471891 h 1746067"/>
              <a:gd name="connsiteX15" fmla="*/ 28864 w 533977"/>
              <a:gd name="connsiteY15" fmla="*/ 1746067 h 1746067"/>
              <a:gd name="connsiteX0" fmla="*/ 0 w 497122"/>
              <a:gd name="connsiteY0" fmla="*/ 0 h 1746067"/>
              <a:gd name="connsiteX1" fmla="*/ 43296 w 497122"/>
              <a:gd name="connsiteY1" fmla="*/ 274176 h 1746067"/>
              <a:gd name="connsiteX2" fmla="*/ 86591 w 497122"/>
              <a:gd name="connsiteY2" fmla="*/ 360758 h 1746067"/>
              <a:gd name="connsiteX3" fmla="*/ 216477 w 497122"/>
              <a:gd name="connsiteY3" fmla="*/ 447340 h 1746067"/>
              <a:gd name="connsiteX4" fmla="*/ 317500 w 497122"/>
              <a:gd name="connsiteY4" fmla="*/ 548352 h 1746067"/>
              <a:gd name="connsiteX5" fmla="*/ 418523 w 497122"/>
              <a:gd name="connsiteY5" fmla="*/ 620504 h 1746067"/>
              <a:gd name="connsiteX6" fmla="*/ 476250 w 497122"/>
              <a:gd name="connsiteY6" fmla="*/ 678225 h 1746067"/>
              <a:gd name="connsiteX7" fmla="*/ 490682 w 497122"/>
              <a:gd name="connsiteY7" fmla="*/ 721516 h 1746067"/>
              <a:gd name="connsiteX8" fmla="*/ 476250 w 497122"/>
              <a:gd name="connsiteY8" fmla="*/ 1067843 h 1746067"/>
              <a:gd name="connsiteX9" fmla="*/ 274205 w 497122"/>
              <a:gd name="connsiteY9" fmla="*/ 1154425 h 1746067"/>
              <a:gd name="connsiteX10" fmla="*/ 101023 w 497122"/>
              <a:gd name="connsiteY10" fmla="*/ 1313158 h 1746067"/>
              <a:gd name="connsiteX11" fmla="*/ 86591 w 497122"/>
              <a:gd name="connsiteY11" fmla="*/ 1356449 h 1746067"/>
              <a:gd name="connsiteX12" fmla="*/ 43296 w 497122"/>
              <a:gd name="connsiteY12" fmla="*/ 1385310 h 1746067"/>
              <a:gd name="connsiteX13" fmla="*/ 28864 w 497122"/>
              <a:gd name="connsiteY13" fmla="*/ 1471891 h 1746067"/>
              <a:gd name="connsiteX14" fmla="*/ 28864 w 497122"/>
              <a:gd name="connsiteY14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86591 w 562841"/>
              <a:gd name="connsiteY2" fmla="*/ 360758 h 1746067"/>
              <a:gd name="connsiteX3" fmla="*/ 216477 w 562841"/>
              <a:gd name="connsiteY3" fmla="*/ 447340 h 1746067"/>
              <a:gd name="connsiteX4" fmla="*/ 317500 w 562841"/>
              <a:gd name="connsiteY4" fmla="*/ 548352 h 1746067"/>
              <a:gd name="connsiteX5" fmla="*/ 418523 w 562841"/>
              <a:gd name="connsiteY5" fmla="*/ 620504 h 1746067"/>
              <a:gd name="connsiteX6" fmla="*/ 476250 w 562841"/>
              <a:gd name="connsiteY6" fmla="*/ 678225 h 1746067"/>
              <a:gd name="connsiteX7" fmla="*/ 562841 w 562841"/>
              <a:gd name="connsiteY7" fmla="*/ 836958 h 1746067"/>
              <a:gd name="connsiteX8" fmla="*/ 476250 w 562841"/>
              <a:gd name="connsiteY8" fmla="*/ 1067843 h 1746067"/>
              <a:gd name="connsiteX9" fmla="*/ 274205 w 562841"/>
              <a:gd name="connsiteY9" fmla="*/ 1154425 h 1746067"/>
              <a:gd name="connsiteX10" fmla="*/ 101023 w 562841"/>
              <a:gd name="connsiteY10" fmla="*/ 1313158 h 1746067"/>
              <a:gd name="connsiteX11" fmla="*/ 86591 w 562841"/>
              <a:gd name="connsiteY11" fmla="*/ 1356449 h 1746067"/>
              <a:gd name="connsiteX12" fmla="*/ 43296 w 562841"/>
              <a:gd name="connsiteY12" fmla="*/ 1385310 h 1746067"/>
              <a:gd name="connsiteX13" fmla="*/ 28864 w 562841"/>
              <a:gd name="connsiteY13" fmla="*/ 1471891 h 1746067"/>
              <a:gd name="connsiteX14" fmla="*/ 28864 w 562841"/>
              <a:gd name="connsiteY14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86591 w 562841"/>
              <a:gd name="connsiteY2" fmla="*/ 360758 h 1746067"/>
              <a:gd name="connsiteX3" fmla="*/ 216477 w 562841"/>
              <a:gd name="connsiteY3" fmla="*/ 447340 h 1746067"/>
              <a:gd name="connsiteX4" fmla="*/ 317500 w 562841"/>
              <a:gd name="connsiteY4" fmla="*/ 548352 h 1746067"/>
              <a:gd name="connsiteX5" fmla="*/ 476250 w 562841"/>
              <a:gd name="connsiteY5" fmla="*/ 678225 h 1746067"/>
              <a:gd name="connsiteX6" fmla="*/ 562841 w 562841"/>
              <a:gd name="connsiteY6" fmla="*/ 836958 h 1746067"/>
              <a:gd name="connsiteX7" fmla="*/ 476250 w 562841"/>
              <a:gd name="connsiteY7" fmla="*/ 1067843 h 1746067"/>
              <a:gd name="connsiteX8" fmla="*/ 274205 w 562841"/>
              <a:gd name="connsiteY8" fmla="*/ 1154425 h 1746067"/>
              <a:gd name="connsiteX9" fmla="*/ 101023 w 562841"/>
              <a:gd name="connsiteY9" fmla="*/ 1313158 h 1746067"/>
              <a:gd name="connsiteX10" fmla="*/ 86591 w 562841"/>
              <a:gd name="connsiteY10" fmla="*/ 1356449 h 1746067"/>
              <a:gd name="connsiteX11" fmla="*/ 43296 w 562841"/>
              <a:gd name="connsiteY11" fmla="*/ 1385310 h 1746067"/>
              <a:gd name="connsiteX12" fmla="*/ 28864 w 562841"/>
              <a:gd name="connsiteY12" fmla="*/ 1471891 h 1746067"/>
              <a:gd name="connsiteX13" fmla="*/ 28864 w 562841"/>
              <a:gd name="connsiteY13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86591 w 562841"/>
              <a:gd name="connsiteY2" fmla="*/ 360758 h 1746067"/>
              <a:gd name="connsiteX3" fmla="*/ 317500 w 562841"/>
              <a:gd name="connsiteY3" fmla="*/ 548352 h 1746067"/>
              <a:gd name="connsiteX4" fmla="*/ 476250 w 562841"/>
              <a:gd name="connsiteY4" fmla="*/ 678225 h 1746067"/>
              <a:gd name="connsiteX5" fmla="*/ 562841 w 562841"/>
              <a:gd name="connsiteY5" fmla="*/ 836958 h 1746067"/>
              <a:gd name="connsiteX6" fmla="*/ 476250 w 562841"/>
              <a:gd name="connsiteY6" fmla="*/ 1067843 h 1746067"/>
              <a:gd name="connsiteX7" fmla="*/ 274205 w 562841"/>
              <a:gd name="connsiteY7" fmla="*/ 1154425 h 1746067"/>
              <a:gd name="connsiteX8" fmla="*/ 101023 w 562841"/>
              <a:gd name="connsiteY8" fmla="*/ 1313158 h 1746067"/>
              <a:gd name="connsiteX9" fmla="*/ 86591 w 562841"/>
              <a:gd name="connsiteY9" fmla="*/ 1356449 h 1746067"/>
              <a:gd name="connsiteX10" fmla="*/ 43296 w 562841"/>
              <a:gd name="connsiteY10" fmla="*/ 1385310 h 1746067"/>
              <a:gd name="connsiteX11" fmla="*/ 28864 w 562841"/>
              <a:gd name="connsiteY11" fmla="*/ 1471891 h 1746067"/>
              <a:gd name="connsiteX12" fmla="*/ 28864 w 562841"/>
              <a:gd name="connsiteY12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86591 w 562841"/>
              <a:gd name="connsiteY2" fmla="*/ 360758 h 1746067"/>
              <a:gd name="connsiteX3" fmla="*/ 317500 w 562841"/>
              <a:gd name="connsiteY3" fmla="*/ 548352 h 1746067"/>
              <a:gd name="connsiteX4" fmla="*/ 476250 w 562841"/>
              <a:gd name="connsiteY4" fmla="*/ 678225 h 1746067"/>
              <a:gd name="connsiteX5" fmla="*/ 562841 w 562841"/>
              <a:gd name="connsiteY5" fmla="*/ 836958 h 1746067"/>
              <a:gd name="connsiteX6" fmla="*/ 476250 w 562841"/>
              <a:gd name="connsiteY6" fmla="*/ 1067843 h 1746067"/>
              <a:gd name="connsiteX7" fmla="*/ 274205 w 562841"/>
              <a:gd name="connsiteY7" fmla="*/ 1154425 h 1746067"/>
              <a:gd name="connsiteX8" fmla="*/ 101023 w 562841"/>
              <a:gd name="connsiteY8" fmla="*/ 1313158 h 1746067"/>
              <a:gd name="connsiteX9" fmla="*/ 43296 w 562841"/>
              <a:gd name="connsiteY9" fmla="*/ 1385310 h 1746067"/>
              <a:gd name="connsiteX10" fmla="*/ 28864 w 562841"/>
              <a:gd name="connsiteY10" fmla="*/ 1471891 h 1746067"/>
              <a:gd name="connsiteX11" fmla="*/ 28864 w 562841"/>
              <a:gd name="connsiteY11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86591 w 562841"/>
              <a:gd name="connsiteY2" fmla="*/ 360758 h 1746067"/>
              <a:gd name="connsiteX3" fmla="*/ 317500 w 562841"/>
              <a:gd name="connsiteY3" fmla="*/ 548352 h 1746067"/>
              <a:gd name="connsiteX4" fmla="*/ 476250 w 562841"/>
              <a:gd name="connsiteY4" fmla="*/ 678225 h 1746067"/>
              <a:gd name="connsiteX5" fmla="*/ 562841 w 562841"/>
              <a:gd name="connsiteY5" fmla="*/ 836958 h 1746067"/>
              <a:gd name="connsiteX6" fmla="*/ 476250 w 562841"/>
              <a:gd name="connsiteY6" fmla="*/ 1067843 h 1746067"/>
              <a:gd name="connsiteX7" fmla="*/ 274205 w 562841"/>
              <a:gd name="connsiteY7" fmla="*/ 1154425 h 1746067"/>
              <a:gd name="connsiteX8" fmla="*/ 101023 w 562841"/>
              <a:gd name="connsiteY8" fmla="*/ 1313158 h 1746067"/>
              <a:gd name="connsiteX9" fmla="*/ 28864 w 562841"/>
              <a:gd name="connsiteY9" fmla="*/ 1471891 h 1746067"/>
              <a:gd name="connsiteX10" fmla="*/ 28864 w 562841"/>
              <a:gd name="connsiteY10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317500 w 562841"/>
              <a:gd name="connsiteY2" fmla="*/ 548352 h 1746067"/>
              <a:gd name="connsiteX3" fmla="*/ 476250 w 562841"/>
              <a:gd name="connsiteY3" fmla="*/ 678225 h 1746067"/>
              <a:gd name="connsiteX4" fmla="*/ 562841 w 562841"/>
              <a:gd name="connsiteY4" fmla="*/ 836958 h 1746067"/>
              <a:gd name="connsiteX5" fmla="*/ 476250 w 562841"/>
              <a:gd name="connsiteY5" fmla="*/ 1067843 h 1746067"/>
              <a:gd name="connsiteX6" fmla="*/ 274205 w 562841"/>
              <a:gd name="connsiteY6" fmla="*/ 1154425 h 1746067"/>
              <a:gd name="connsiteX7" fmla="*/ 101023 w 562841"/>
              <a:gd name="connsiteY7" fmla="*/ 1313158 h 1746067"/>
              <a:gd name="connsiteX8" fmla="*/ 28864 w 562841"/>
              <a:gd name="connsiteY8" fmla="*/ 1471891 h 1746067"/>
              <a:gd name="connsiteX9" fmla="*/ 28864 w 562841"/>
              <a:gd name="connsiteY9" fmla="*/ 1746067 h 1746067"/>
              <a:gd name="connsiteX0" fmla="*/ 0 w 568964"/>
              <a:gd name="connsiteY0" fmla="*/ 0 h 1746067"/>
              <a:gd name="connsiteX1" fmla="*/ 43296 w 568964"/>
              <a:gd name="connsiteY1" fmla="*/ 274176 h 1746067"/>
              <a:gd name="connsiteX2" fmla="*/ 317500 w 568964"/>
              <a:gd name="connsiteY2" fmla="*/ 548352 h 1746067"/>
              <a:gd name="connsiteX3" fmla="*/ 562841 w 568964"/>
              <a:gd name="connsiteY3" fmla="*/ 836958 h 1746067"/>
              <a:gd name="connsiteX4" fmla="*/ 476250 w 568964"/>
              <a:gd name="connsiteY4" fmla="*/ 1067843 h 1746067"/>
              <a:gd name="connsiteX5" fmla="*/ 274205 w 568964"/>
              <a:gd name="connsiteY5" fmla="*/ 1154425 h 1746067"/>
              <a:gd name="connsiteX6" fmla="*/ 101023 w 568964"/>
              <a:gd name="connsiteY6" fmla="*/ 1313158 h 1746067"/>
              <a:gd name="connsiteX7" fmla="*/ 28864 w 568964"/>
              <a:gd name="connsiteY7" fmla="*/ 1471891 h 1746067"/>
              <a:gd name="connsiteX8" fmla="*/ 28864 w 568964"/>
              <a:gd name="connsiteY8" fmla="*/ 1746067 h 1746067"/>
              <a:gd name="connsiteX0" fmla="*/ 0 w 571453"/>
              <a:gd name="connsiteY0" fmla="*/ 0 h 1746067"/>
              <a:gd name="connsiteX1" fmla="*/ 43296 w 571453"/>
              <a:gd name="connsiteY1" fmla="*/ 274176 h 1746067"/>
              <a:gd name="connsiteX2" fmla="*/ 317500 w 571453"/>
              <a:gd name="connsiteY2" fmla="*/ 548352 h 1746067"/>
              <a:gd name="connsiteX3" fmla="*/ 562841 w 571453"/>
              <a:gd name="connsiteY3" fmla="*/ 836958 h 1746067"/>
              <a:gd name="connsiteX4" fmla="*/ 476250 w 571453"/>
              <a:gd name="connsiteY4" fmla="*/ 1067843 h 1746067"/>
              <a:gd name="connsiteX5" fmla="*/ 101023 w 571453"/>
              <a:gd name="connsiteY5" fmla="*/ 1313158 h 1746067"/>
              <a:gd name="connsiteX6" fmla="*/ 28864 w 571453"/>
              <a:gd name="connsiteY6" fmla="*/ 1471891 h 1746067"/>
              <a:gd name="connsiteX7" fmla="*/ 28864 w 571453"/>
              <a:gd name="connsiteY7" fmla="*/ 1746067 h 1746067"/>
              <a:gd name="connsiteX0" fmla="*/ 4275 w 577264"/>
              <a:gd name="connsiteY0" fmla="*/ 0 h 1746067"/>
              <a:gd name="connsiteX1" fmla="*/ 47571 w 577264"/>
              <a:gd name="connsiteY1" fmla="*/ 274176 h 1746067"/>
              <a:gd name="connsiteX2" fmla="*/ 321775 w 577264"/>
              <a:gd name="connsiteY2" fmla="*/ 548352 h 1746067"/>
              <a:gd name="connsiteX3" fmla="*/ 567116 w 577264"/>
              <a:gd name="connsiteY3" fmla="*/ 836958 h 1746067"/>
              <a:gd name="connsiteX4" fmla="*/ 480525 w 577264"/>
              <a:gd name="connsiteY4" fmla="*/ 1067843 h 1746067"/>
              <a:gd name="connsiteX5" fmla="*/ 33139 w 577264"/>
              <a:gd name="connsiteY5" fmla="*/ 1471891 h 1746067"/>
              <a:gd name="connsiteX6" fmla="*/ 33139 w 577264"/>
              <a:gd name="connsiteY6" fmla="*/ 1746067 h 1746067"/>
              <a:gd name="connsiteX0" fmla="*/ 23478 w 596467"/>
              <a:gd name="connsiteY0" fmla="*/ 0 h 1832649"/>
              <a:gd name="connsiteX1" fmla="*/ 66774 w 596467"/>
              <a:gd name="connsiteY1" fmla="*/ 274176 h 1832649"/>
              <a:gd name="connsiteX2" fmla="*/ 340978 w 596467"/>
              <a:gd name="connsiteY2" fmla="*/ 548352 h 1832649"/>
              <a:gd name="connsiteX3" fmla="*/ 586319 w 596467"/>
              <a:gd name="connsiteY3" fmla="*/ 836958 h 1832649"/>
              <a:gd name="connsiteX4" fmla="*/ 499728 w 596467"/>
              <a:gd name="connsiteY4" fmla="*/ 1067843 h 1832649"/>
              <a:gd name="connsiteX5" fmla="*/ 52342 w 596467"/>
              <a:gd name="connsiteY5" fmla="*/ 1471891 h 1832649"/>
              <a:gd name="connsiteX6" fmla="*/ 9047 w 596467"/>
              <a:gd name="connsiteY6" fmla="*/ 1832649 h 1832649"/>
              <a:gd name="connsiteX0" fmla="*/ 17224 w 580375"/>
              <a:gd name="connsiteY0" fmla="*/ 0 h 1832649"/>
              <a:gd name="connsiteX1" fmla="*/ 60520 w 580375"/>
              <a:gd name="connsiteY1" fmla="*/ 274176 h 1832649"/>
              <a:gd name="connsiteX2" fmla="*/ 334724 w 580375"/>
              <a:gd name="connsiteY2" fmla="*/ 548352 h 1832649"/>
              <a:gd name="connsiteX3" fmla="*/ 580065 w 580375"/>
              <a:gd name="connsiteY3" fmla="*/ 836958 h 1832649"/>
              <a:gd name="connsiteX4" fmla="*/ 378020 w 580375"/>
              <a:gd name="connsiteY4" fmla="*/ 1154425 h 1832649"/>
              <a:gd name="connsiteX5" fmla="*/ 46088 w 580375"/>
              <a:gd name="connsiteY5" fmla="*/ 1471891 h 1832649"/>
              <a:gd name="connsiteX6" fmla="*/ 2793 w 580375"/>
              <a:gd name="connsiteY6" fmla="*/ 1832649 h 1832649"/>
              <a:gd name="connsiteX0" fmla="*/ 17224 w 580375"/>
              <a:gd name="connsiteY0" fmla="*/ 0 h 1832649"/>
              <a:gd name="connsiteX1" fmla="*/ 103815 w 580375"/>
              <a:gd name="connsiteY1" fmla="*/ 317467 h 1832649"/>
              <a:gd name="connsiteX2" fmla="*/ 334724 w 580375"/>
              <a:gd name="connsiteY2" fmla="*/ 548352 h 1832649"/>
              <a:gd name="connsiteX3" fmla="*/ 580065 w 580375"/>
              <a:gd name="connsiteY3" fmla="*/ 836958 h 1832649"/>
              <a:gd name="connsiteX4" fmla="*/ 378020 w 580375"/>
              <a:gd name="connsiteY4" fmla="*/ 1154425 h 1832649"/>
              <a:gd name="connsiteX5" fmla="*/ 46088 w 580375"/>
              <a:gd name="connsiteY5" fmla="*/ 1471891 h 1832649"/>
              <a:gd name="connsiteX6" fmla="*/ 2793 w 580375"/>
              <a:gd name="connsiteY6" fmla="*/ 1832649 h 1832649"/>
              <a:gd name="connsiteX0" fmla="*/ 14431 w 577560"/>
              <a:gd name="connsiteY0" fmla="*/ 0 h 1832649"/>
              <a:gd name="connsiteX1" fmla="*/ 101022 w 577560"/>
              <a:gd name="connsiteY1" fmla="*/ 317467 h 1832649"/>
              <a:gd name="connsiteX2" fmla="*/ 331931 w 577560"/>
              <a:gd name="connsiteY2" fmla="*/ 548352 h 1832649"/>
              <a:gd name="connsiteX3" fmla="*/ 577272 w 577560"/>
              <a:gd name="connsiteY3" fmla="*/ 836958 h 1832649"/>
              <a:gd name="connsiteX4" fmla="*/ 375227 w 577560"/>
              <a:gd name="connsiteY4" fmla="*/ 1154425 h 1832649"/>
              <a:gd name="connsiteX5" fmla="*/ 101022 w 577560"/>
              <a:gd name="connsiteY5" fmla="*/ 1443030 h 1832649"/>
              <a:gd name="connsiteX6" fmla="*/ 0 w 577560"/>
              <a:gd name="connsiteY6" fmla="*/ 1832649 h 183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560" h="1832649">
                <a:moveTo>
                  <a:pt x="14431" y="0"/>
                </a:moveTo>
                <a:cubicBezTo>
                  <a:pt x="25514" y="144064"/>
                  <a:pt x="48105" y="226075"/>
                  <a:pt x="101022" y="317467"/>
                </a:cubicBezTo>
                <a:cubicBezTo>
                  <a:pt x="153939" y="408859"/>
                  <a:pt x="252556" y="461770"/>
                  <a:pt x="331931" y="548352"/>
                </a:cubicBezTo>
                <a:cubicBezTo>
                  <a:pt x="411306" y="634934"/>
                  <a:pt x="570056" y="735946"/>
                  <a:pt x="577272" y="836958"/>
                </a:cubicBezTo>
                <a:cubicBezTo>
                  <a:pt x="584488" y="937970"/>
                  <a:pt x="454602" y="1053413"/>
                  <a:pt x="375227" y="1154425"/>
                </a:cubicBezTo>
                <a:cubicBezTo>
                  <a:pt x="295852" y="1255437"/>
                  <a:pt x="163560" y="1329993"/>
                  <a:pt x="101022" y="1443030"/>
                </a:cubicBezTo>
                <a:cubicBezTo>
                  <a:pt x="38484" y="1556067"/>
                  <a:pt x="0" y="1741257"/>
                  <a:pt x="0" y="1832649"/>
                </a:cubicBezTo>
              </a:path>
            </a:pathLst>
          </a:custGeom>
          <a:ln w="38100" cmpd="sng">
            <a:solidFill>
              <a:srgbClr val="3366FF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6716161" y="3352776"/>
            <a:ext cx="187612" cy="816179"/>
          </a:xfrm>
          <a:custGeom>
            <a:avLst/>
            <a:gdLst>
              <a:gd name="connsiteX0" fmla="*/ 0 w 548457"/>
              <a:gd name="connsiteY0" fmla="*/ 0 h 1746067"/>
              <a:gd name="connsiteX1" fmla="*/ 43296 w 548457"/>
              <a:gd name="connsiteY1" fmla="*/ 274176 h 1746067"/>
              <a:gd name="connsiteX2" fmla="*/ 86591 w 548457"/>
              <a:gd name="connsiteY2" fmla="*/ 360758 h 1746067"/>
              <a:gd name="connsiteX3" fmla="*/ 216477 w 548457"/>
              <a:gd name="connsiteY3" fmla="*/ 447340 h 1746067"/>
              <a:gd name="connsiteX4" fmla="*/ 317500 w 548457"/>
              <a:gd name="connsiteY4" fmla="*/ 548352 h 1746067"/>
              <a:gd name="connsiteX5" fmla="*/ 418523 w 548457"/>
              <a:gd name="connsiteY5" fmla="*/ 620504 h 1746067"/>
              <a:gd name="connsiteX6" fmla="*/ 476250 w 548457"/>
              <a:gd name="connsiteY6" fmla="*/ 678225 h 1746067"/>
              <a:gd name="connsiteX7" fmla="*/ 490682 w 548457"/>
              <a:gd name="connsiteY7" fmla="*/ 721516 h 1746067"/>
              <a:gd name="connsiteX8" fmla="*/ 533977 w 548457"/>
              <a:gd name="connsiteY8" fmla="*/ 750376 h 1746067"/>
              <a:gd name="connsiteX9" fmla="*/ 548409 w 548457"/>
              <a:gd name="connsiteY9" fmla="*/ 793667 h 1746067"/>
              <a:gd name="connsiteX10" fmla="*/ 476250 w 548457"/>
              <a:gd name="connsiteY10" fmla="*/ 1067843 h 1746067"/>
              <a:gd name="connsiteX11" fmla="*/ 418523 w 548457"/>
              <a:gd name="connsiteY11" fmla="*/ 1111134 h 1746067"/>
              <a:gd name="connsiteX12" fmla="*/ 375227 w 548457"/>
              <a:gd name="connsiteY12" fmla="*/ 1139994 h 1746067"/>
              <a:gd name="connsiteX13" fmla="*/ 274205 w 548457"/>
              <a:gd name="connsiteY13" fmla="*/ 1154425 h 1746067"/>
              <a:gd name="connsiteX14" fmla="*/ 187614 w 548457"/>
              <a:gd name="connsiteY14" fmla="*/ 1212146 h 1746067"/>
              <a:gd name="connsiteX15" fmla="*/ 101023 w 548457"/>
              <a:gd name="connsiteY15" fmla="*/ 1313158 h 1746067"/>
              <a:gd name="connsiteX16" fmla="*/ 86591 w 548457"/>
              <a:gd name="connsiteY16" fmla="*/ 1356449 h 1746067"/>
              <a:gd name="connsiteX17" fmla="*/ 43296 w 548457"/>
              <a:gd name="connsiteY17" fmla="*/ 1385310 h 1746067"/>
              <a:gd name="connsiteX18" fmla="*/ 28864 w 548457"/>
              <a:gd name="connsiteY18" fmla="*/ 1471891 h 1746067"/>
              <a:gd name="connsiteX19" fmla="*/ 28864 w 548457"/>
              <a:gd name="connsiteY19" fmla="*/ 1746067 h 1746067"/>
              <a:gd name="connsiteX0" fmla="*/ 0 w 548457"/>
              <a:gd name="connsiteY0" fmla="*/ 0 h 1746067"/>
              <a:gd name="connsiteX1" fmla="*/ 43296 w 548457"/>
              <a:gd name="connsiteY1" fmla="*/ 274176 h 1746067"/>
              <a:gd name="connsiteX2" fmla="*/ 86591 w 548457"/>
              <a:gd name="connsiteY2" fmla="*/ 360758 h 1746067"/>
              <a:gd name="connsiteX3" fmla="*/ 216477 w 548457"/>
              <a:gd name="connsiteY3" fmla="*/ 447340 h 1746067"/>
              <a:gd name="connsiteX4" fmla="*/ 317500 w 548457"/>
              <a:gd name="connsiteY4" fmla="*/ 548352 h 1746067"/>
              <a:gd name="connsiteX5" fmla="*/ 418523 w 548457"/>
              <a:gd name="connsiteY5" fmla="*/ 620504 h 1746067"/>
              <a:gd name="connsiteX6" fmla="*/ 476250 w 548457"/>
              <a:gd name="connsiteY6" fmla="*/ 678225 h 1746067"/>
              <a:gd name="connsiteX7" fmla="*/ 490682 w 548457"/>
              <a:gd name="connsiteY7" fmla="*/ 721516 h 1746067"/>
              <a:gd name="connsiteX8" fmla="*/ 533977 w 548457"/>
              <a:gd name="connsiteY8" fmla="*/ 750376 h 1746067"/>
              <a:gd name="connsiteX9" fmla="*/ 548409 w 548457"/>
              <a:gd name="connsiteY9" fmla="*/ 793667 h 1746067"/>
              <a:gd name="connsiteX10" fmla="*/ 476250 w 548457"/>
              <a:gd name="connsiteY10" fmla="*/ 1067843 h 1746067"/>
              <a:gd name="connsiteX11" fmla="*/ 418523 w 548457"/>
              <a:gd name="connsiteY11" fmla="*/ 1111134 h 1746067"/>
              <a:gd name="connsiteX12" fmla="*/ 375227 w 548457"/>
              <a:gd name="connsiteY12" fmla="*/ 1139994 h 1746067"/>
              <a:gd name="connsiteX13" fmla="*/ 274205 w 548457"/>
              <a:gd name="connsiteY13" fmla="*/ 1154425 h 1746067"/>
              <a:gd name="connsiteX14" fmla="*/ 101023 w 548457"/>
              <a:gd name="connsiteY14" fmla="*/ 1313158 h 1746067"/>
              <a:gd name="connsiteX15" fmla="*/ 86591 w 548457"/>
              <a:gd name="connsiteY15" fmla="*/ 1356449 h 1746067"/>
              <a:gd name="connsiteX16" fmla="*/ 43296 w 548457"/>
              <a:gd name="connsiteY16" fmla="*/ 1385310 h 1746067"/>
              <a:gd name="connsiteX17" fmla="*/ 28864 w 548457"/>
              <a:gd name="connsiteY17" fmla="*/ 1471891 h 1746067"/>
              <a:gd name="connsiteX18" fmla="*/ 28864 w 548457"/>
              <a:gd name="connsiteY18" fmla="*/ 1746067 h 1746067"/>
              <a:gd name="connsiteX0" fmla="*/ 0 w 548457"/>
              <a:gd name="connsiteY0" fmla="*/ 0 h 1746067"/>
              <a:gd name="connsiteX1" fmla="*/ 43296 w 548457"/>
              <a:gd name="connsiteY1" fmla="*/ 274176 h 1746067"/>
              <a:gd name="connsiteX2" fmla="*/ 86591 w 548457"/>
              <a:gd name="connsiteY2" fmla="*/ 360758 h 1746067"/>
              <a:gd name="connsiteX3" fmla="*/ 216477 w 548457"/>
              <a:gd name="connsiteY3" fmla="*/ 447340 h 1746067"/>
              <a:gd name="connsiteX4" fmla="*/ 317500 w 548457"/>
              <a:gd name="connsiteY4" fmla="*/ 548352 h 1746067"/>
              <a:gd name="connsiteX5" fmla="*/ 418523 w 548457"/>
              <a:gd name="connsiteY5" fmla="*/ 620504 h 1746067"/>
              <a:gd name="connsiteX6" fmla="*/ 476250 w 548457"/>
              <a:gd name="connsiteY6" fmla="*/ 678225 h 1746067"/>
              <a:gd name="connsiteX7" fmla="*/ 490682 w 548457"/>
              <a:gd name="connsiteY7" fmla="*/ 721516 h 1746067"/>
              <a:gd name="connsiteX8" fmla="*/ 533977 w 548457"/>
              <a:gd name="connsiteY8" fmla="*/ 750376 h 1746067"/>
              <a:gd name="connsiteX9" fmla="*/ 548409 w 548457"/>
              <a:gd name="connsiteY9" fmla="*/ 793667 h 1746067"/>
              <a:gd name="connsiteX10" fmla="*/ 476250 w 548457"/>
              <a:gd name="connsiteY10" fmla="*/ 1067843 h 1746067"/>
              <a:gd name="connsiteX11" fmla="*/ 418523 w 548457"/>
              <a:gd name="connsiteY11" fmla="*/ 1111134 h 1746067"/>
              <a:gd name="connsiteX12" fmla="*/ 274205 w 548457"/>
              <a:gd name="connsiteY12" fmla="*/ 1154425 h 1746067"/>
              <a:gd name="connsiteX13" fmla="*/ 101023 w 548457"/>
              <a:gd name="connsiteY13" fmla="*/ 1313158 h 1746067"/>
              <a:gd name="connsiteX14" fmla="*/ 86591 w 548457"/>
              <a:gd name="connsiteY14" fmla="*/ 1356449 h 1746067"/>
              <a:gd name="connsiteX15" fmla="*/ 43296 w 548457"/>
              <a:gd name="connsiteY15" fmla="*/ 1385310 h 1746067"/>
              <a:gd name="connsiteX16" fmla="*/ 28864 w 548457"/>
              <a:gd name="connsiteY16" fmla="*/ 1471891 h 1746067"/>
              <a:gd name="connsiteX17" fmla="*/ 28864 w 548457"/>
              <a:gd name="connsiteY17" fmla="*/ 1746067 h 1746067"/>
              <a:gd name="connsiteX0" fmla="*/ 0 w 548457"/>
              <a:gd name="connsiteY0" fmla="*/ 0 h 1746067"/>
              <a:gd name="connsiteX1" fmla="*/ 43296 w 548457"/>
              <a:gd name="connsiteY1" fmla="*/ 274176 h 1746067"/>
              <a:gd name="connsiteX2" fmla="*/ 86591 w 548457"/>
              <a:gd name="connsiteY2" fmla="*/ 360758 h 1746067"/>
              <a:gd name="connsiteX3" fmla="*/ 216477 w 548457"/>
              <a:gd name="connsiteY3" fmla="*/ 447340 h 1746067"/>
              <a:gd name="connsiteX4" fmla="*/ 317500 w 548457"/>
              <a:gd name="connsiteY4" fmla="*/ 548352 h 1746067"/>
              <a:gd name="connsiteX5" fmla="*/ 418523 w 548457"/>
              <a:gd name="connsiteY5" fmla="*/ 620504 h 1746067"/>
              <a:gd name="connsiteX6" fmla="*/ 476250 w 548457"/>
              <a:gd name="connsiteY6" fmla="*/ 678225 h 1746067"/>
              <a:gd name="connsiteX7" fmla="*/ 490682 w 548457"/>
              <a:gd name="connsiteY7" fmla="*/ 721516 h 1746067"/>
              <a:gd name="connsiteX8" fmla="*/ 533977 w 548457"/>
              <a:gd name="connsiteY8" fmla="*/ 750376 h 1746067"/>
              <a:gd name="connsiteX9" fmla="*/ 548409 w 548457"/>
              <a:gd name="connsiteY9" fmla="*/ 793667 h 1746067"/>
              <a:gd name="connsiteX10" fmla="*/ 476250 w 548457"/>
              <a:gd name="connsiteY10" fmla="*/ 1067843 h 1746067"/>
              <a:gd name="connsiteX11" fmla="*/ 274205 w 548457"/>
              <a:gd name="connsiteY11" fmla="*/ 1154425 h 1746067"/>
              <a:gd name="connsiteX12" fmla="*/ 101023 w 548457"/>
              <a:gd name="connsiteY12" fmla="*/ 1313158 h 1746067"/>
              <a:gd name="connsiteX13" fmla="*/ 86591 w 548457"/>
              <a:gd name="connsiteY13" fmla="*/ 1356449 h 1746067"/>
              <a:gd name="connsiteX14" fmla="*/ 43296 w 548457"/>
              <a:gd name="connsiteY14" fmla="*/ 1385310 h 1746067"/>
              <a:gd name="connsiteX15" fmla="*/ 28864 w 548457"/>
              <a:gd name="connsiteY15" fmla="*/ 1471891 h 1746067"/>
              <a:gd name="connsiteX16" fmla="*/ 28864 w 548457"/>
              <a:gd name="connsiteY16" fmla="*/ 1746067 h 1746067"/>
              <a:gd name="connsiteX0" fmla="*/ 0 w 533977"/>
              <a:gd name="connsiteY0" fmla="*/ 0 h 1746067"/>
              <a:gd name="connsiteX1" fmla="*/ 43296 w 533977"/>
              <a:gd name="connsiteY1" fmla="*/ 274176 h 1746067"/>
              <a:gd name="connsiteX2" fmla="*/ 86591 w 533977"/>
              <a:gd name="connsiteY2" fmla="*/ 360758 h 1746067"/>
              <a:gd name="connsiteX3" fmla="*/ 216477 w 533977"/>
              <a:gd name="connsiteY3" fmla="*/ 447340 h 1746067"/>
              <a:gd name="connsiteX4" fmla="*/ 317500 w 533977"/>
              <a:gd name="connsiteY4" fmla="*/ 548352 h 1746067"/>
              <a:gd name="connsiteX5" fmla="*/ 418523 w 533977"/>
              <a:gd name="connsiteY5" fmla="*/ 620504 h 1746067"/>
              <a:gd name="connsiteX6" fmla="*/ 476250 w 533977"/>
              <a:gd name="connsiteY6" fmla="*/ 678225 h 1746067"/>
              <a:gd name="connsiteX7" fmla="*/ 490682 w 533977"/>
              <a:gd name="connsiteY7" fmla="*/ 721516 h 1746067"/>
              <a:gd name="connsiteX8" fmla="*/ 533977 w 533977"/>
              <a:gd name="connsiteY8" fmla="*/ 750376 h 1746067"/>
              <a:gd name="connsiteX9" fmla="*/ 476250 w 533977"/>
              <a:gd name="connsiteY9" fmla="*/ 1067843 h 1746067"/>
              <a:gd name="connsiteX10" fmla="*/ 274205 w 533977"/>
              <a:gd name="connsiteY10" fmla="*/ 1154425 h 1746067"/>
              <a:gd name="connsiteX11" fmla="*/ 101023 w 533977"/>
              <a:gd name="connsiteY11" fmla="*/ 1313158 h 1746067"/>
              <a:gd name="connsiteX12" fmla="*/ 86591 w 533977"/>
              <a:gd name="connsiteY12" fmla="*/ 1356449 h 1746067"/>
              <a:gd name="connsiteX13" fmla="*/ 43296 w 533977"/>
              <a:gd name="connsiteY13" fmla="*/ 1385310 h 1746067"/>
              <a:gd name="connsiteX14" fmla="*/ 28864 w 533977"/>
              <a:gd name="connsiteY14" fmla="*/ 1471891 h 1746067"/>
              <a:gd name="connsiteX15" fmla="*/ 28864 w 533977"/>
              <a:gd name="connsiteY15" fmla="*/ 1746067 h 1746067"/>
              <a:gd name="connsiteX0" fmla="*/ 0 w 497122"/>
              <a:gd name="connsiteY0" fmla="*/ 0 h 1746067"/>
              <a:gd name="connsiteX1" fmla="*/ 43296 w 497122"/>
              <a:gd name="connsiteY1" fmla="*/ 274176 h 1746067"/>
              <a:gd name="connsiteX2" fmla="*/ 86591 w 497122"/>
              <a:gd name="connsiteY2" fmla="*/ 360758 h 1746067"/>
              <a:gd name="connsiteX3" fmla="*/ 216477 w 497122"/>
              <a:gd name="connsiteY3" fmla="*/ 447340 h 1746067"/>
              <a:gd name="connsiteX4" fmla="*/ 317500 w 497122"/>
              <a:gd name="connsiteY4" fmla="*/ 548352 h 1746067"/>
              <a:gd name="connsiteX5" fmla="*/ 418523 w 497122"/>
              <a:gd name="connsiteY5" fmla="*/ 620504 h 1746067"/>
              <a:gd name="connsiteX6" fmla="*/ 476250 w 497122"/>
              <a:gd name="connsiteY6" fmla="*/ 678225 h 1746067"/>
              <a:gd name="connsiteX7" fmla="*/ 490682 w 497122"/>
              <a:gd name="connsiteY7" fmla="*/ 721516 h 1746067"/>
              <a:gd name="connsiteX8" fmla="*/ 476250 w 497122"/>
              <a:gd name="connsiteY8" fmla="*/ 1067843 h 1746067"/>
              <a:gd name="connsiteX9" fmla="*/ 274205 w 497122"/>
              <a:gd name="connsiteY9" fmla="*/ 1154425 h 1746067"/>
              <a:gd name="connsiteX10" fmla="*/ 101023 w 497122"/>
              <a:gd name="connsiteY10" fmla="*/ 1313158 h 1746067"/>
              <a:gd name="connsiteX11" fmla="*/ 86591 w 497122"/>
              <a:gd name="connsiteY11" fmla="*/ 1356449 h 1746067"/>
              <a:gd name="connsiteX12" fmla="*/ 43296 w 497122"/>
              <a:gd name="connsiteY12" fmla="*/ 1385310 h 1746067"/>
              <a:gd name="connsiteX13" fmla="*/ 28864 w 497122"/>
              <a:gd name="connsiteY13" fmla="*/ 1471891 h 1746067"/>
              <a:gd name="connsiteX14" fmla="*/ 28864 w 497122"/>
              <a:gd name="connsiteY14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86591 w 562841"/>
              <a:gd name="connsiteY2" fmla="*/ 360758 h 1746067"/>
              <a:gd name="connsiteX3" fmla="*/ 216477 w 562841"/>
              <a:gd name="connsiteY3" fmla="*/ 447340 h 1746067"/>
              <a:gd name="connsiteX4" fmla="*/ 317500 w 562841"/>
              <a:gd name="connsiteY4" fmla="*/ 548352 h 1746067"/>
              <a:gd name="connsiteX5" fmla="*/ 418523 w 562841"/>
              <a:gd name="connsiteY5" fmla="*/ 620504 h 1746067"/>
              <a:gd name="connsiteX6" fmla="*/ 476250 w 562841"/>
              <a:gd name="connsiteY6" fmla="*/ 678225 h 1746067"/>
              <a:gd name="connsiteX7" fmla="*/ 562841 w 562841"/>
              <a:gd name="connsiteY7" fmla="*/ 836958 h 1746067"/>
              <a:gd name="connsiteX8" fmla="*/ 476250 w 562841"/>
              <a:gd name="connsiteY8" fmla="*/ 1067843 h 1746067"/>
              <a:gd name="connsiteX9" fmla="*/ 274205 w 562841"/>
              <a:gd name="connsiteY9" fmla="*/ 1154425 h 1746067"/>
              <a:gd name="connsiteX10" fmla="*/ 101023 w 562841"/>
              <a:gd name="connsiteY10" fmla="*/ 1313158 h 1746067"/>
              <a:gd name="connsiteX11" fmla="*/ 86591 w 562841"/>
              <a:gd name="connsiteY11" fmla="*/ 1356449 h 1746067"/>
              <a:gd name="connsiteX12" fmla="*/ 43296 w 562841"/>
              <a:gd name="connsiteY12" fmla="*/ 1385310 h 1746067"/>
              <a:gd name="connsiteX13" fmla="*/ 28864 w 562841"/>
              <a:gd name="connsiteY13" fmla="*/ 1471891 h 1746067"/>
              <a:gd name="connsiteX14" fmla="*/ 28864 w 562841"/>
              <a:gd name="connsiteY14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86591 w 562841"/>
              <a:gd name="connsiteY2" fmla="*/ 360758 h 1746067"/>
              <a:gd name="connsiteX3" fmla="*/ 216477 w 562841"/>
              <a:gd name="connsiteY3" fmla="*/ 447340 h 1746067"/>
              <a:gd name="connsiteX4" fmla="*/ 317500 w 562841"/>
              <a:gd name="connsiteY4" fmla="*/ 548352 h 1746067"/>
              <a:gd name="connsiteX5" fmla="*/ 476250 w 562841"/>
              <a:gd name="connsiteY5" fmla="*/ 678225 h 1746067"/>
              <a:gd name="connsiteX6" fmla="*/ 562841 w 562841"/>
              <a:gd name="connsiteY6" fmla="*/ 836958 h 1746067"/>
              <a:gd name="connsiteX7" fmla="*/ 476250 w 562841"/>
              <a:gd name="connsiteY7" fmla="*/ 1067843 h 1746067"/>
              <a:gd name="connsiteX8" fmla="*/ 274205 w 562841"/>
              <a:gd name="connsiteY8" fmla="*/ 1154425 h 1746067"/>
              <a:gd name="connsiteX9" fmla="*/ 101023 w 562841"/>
              <a:gd name="connsiteY9" fmla="*/ 1313158 h 1746067"/>
              <a:gd name="connsiteX10" fmla="*/ 86591 w 562841"/>
              <a:gd name="connsiteY10" fmla="*/ 1356449 h 1746067"/>
              <a:gd name="connsiteX11" fmla="*/ 43296 w 562841"/>
              <a:gd name="connsiteY11" fmla="*/ 1385310 h 1746067"/>
              <a:gd name="connsiteX12" fmla="*/ 28864 w 562841"/>
              <a:gd name="connsiteY12" fmla="*/ 1471891 h 1746067"/>
              <a:gd name="connsiteX13" fmla="*/ 28864 w 562841"/>
              <a:gd name="connsiteY13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86591 w 562841"/>
              <a:gd name="connsiteY2" fmla="*/ 360758 h 1746067"/>
              <a:gd name="connsiteX3" fmla="*/ 317500 w 562841"/>
              <a:gd name="connsiteY3" fmla="*/ 548352 h 1746067"/>
              <a:gd name="connsiteX4" fmla="*/ 476250 w 562841"/>
              <a:gd name="connsiteY4" fmla="*/ 678225 h 1746067"/>
              <a:gd name="connsiteX5" fmla="*/ 562841 w 562841"/>
              <a:gd name="connsiteY5" fmla="*/ 836958 h 1746067"/>
              <a:gd name="connsiteX6" fmla="*/ 476250 w 562841"/>
              <a:gd name="connsiteY6" fmla="*/ 1067843 h 1746067"/>
              <a:gd name="connsiteX7" fmla="*/ 274205 w 562841"/>
              <a:gd name="connsiteY7" fmla="*/ 1154425 h 1746067"/>
              <a:gd name="connsiteX8" fmla="*/ 101023 w 562841"/>
              <a:gd name="connsiteY8" fmla="*/ 1313158 h 1746067"/>
              <a:gd name="connsiteX9" fmla="*/ 86591 w 562841"/>
              <a:gd name="connsiteY9" fmla="*/ 1356449 h 1746067"/>
              <a:gd name="connsiteX10" fmla="*/ 43296 w 562841"/>
              <a:gd name="connsiteY10" fmla="*/ 1385310 h 1746067"/>
              <a:gd name="connsiteX11" fmla="*/ 28864 w 562841"/>
              <a:gd name="connsiteY11" fmla="*/ 1471891 h 1746067"/>
              <a:gd name="connsiteX12" fmla="*/ 28864 w 562841"/>
              <a:gd name="connsiteY12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86591 w 562841"/>
              <a:gd name="connsiteY2" fmla="*/ 360758 h 1746067"/>
              <a:gd name="connsiteX3" fmla="*/ 317500 w 562841"/>
              <a:gd name="connsiteY3" fmla="*/ 548352 h 1746067"/>
              <a:gd name="connsiteX4" fmla="*/ 476250 w 562841"/>
              <a:gd name="connsiteY4" fmla="*/ 678225 h 1746067"/>
              <a:gd name="connsiteX5" fmla="*/ 562841 w 562841"/>
              <a:gd name="connsiteY5" fmla="*/ 836958 h 1746067"/>
              <a:gd name="connsiteX6" fmla="*/ 476250 w 562841"/>
              <a:gd name="connsiteY6" fmla="*/ 1067843 h 1746067"/>
              <a:gd name="connsiteX7" fmla="*/ 274205 w 562841"/>
              <a:gd name="connsiteY7" fmla="*/ 1154425 h 1746067"/>
              <a:gd name="connsiteX8" fmla="*/ 101023 w 562841"/>
              <a:gd name="connsiteY8" fmla="*/ 1313158 h 1746067"/>
              <a:gd name="connsiteX9" fmla="*/ 43296 w 562841"/>
              <a:gd name="connsiteY9" fmla="*/ 1385310 h 1746067"/>
              <a:gd name="connsiteX10" fmla="*/ 28864 w 562841"/>
              <a:gd name="connsiteY10" fmla="*/ 1471891 h 1746067"/>
              <a:gd name="connsiteX11" fmla="*/ 28864 w 562841"/>
              <a:gd name="connsiteY11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86591 w 562841"/>
              <a:gd name="connsiteY2" fmla="*/ 360758 h 1746067"/>
              <a:gd name="connsiteX3" fmla="*/ 317500 w 562841"/>
              <a:gd name="connsiteY3" fmla="*/ 548352 h 1746067"/>
              <a:gd name="connsiteX4" fmla="*/ 476250 w 562841"/>
              <a:gd name="connsiteY4" fmla="*/ 678225 h 1746067"/>
              <a:gd name="connsiteX5" fmla="*/ 562841 w 562841"/>
              <a:gd name="connsiteY5" fmla="*/ 836958 h 1746067"/>
              <a:gd name="connsiteX6" fmla="*/ 476250 w 562841"/>
              <a:gd name="connsiteY6" fmla="*/ 1067843 h 1746067"/>
              <a:gd name="connsiteX7" fmla="*/ 274205 w 562841"/>
              <a:gd name="connsiteY7" fmla="*/ 1154425 h 1746067"/>
              <a:gd name="connsiteX8" fmla="*/ 101023 w 562841"/>
              <a:gd name="connsiteY8" fmla="*/ 1313158 h 1746067"/>
              <a:gd name="connsiteX9" fmla="*/ 28864 w 562841"/>
              <a:gd name="connsiteY9" fmla="*/ 1471891 h 1746067"/>
              <a:gd name="connsiteX10" fmla="*/ 28864 w 562841"/>
              <a:gd name="connsiteY10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317500 w 562841"/>
              <a:gd name="connsiteY2" fmla="*/ 548352 h 1746067"/>
              <a:gd name="connsiteX3" fmla="*/ 476250 w 562841"/>
              <a:gd name="connsiteY3" fmla="*/ 678225 h 1746067"/>
              <a:gd name="connsiteX4" fmla="*/ 562841 w 562841"/>
              <a:gd name="connsiteY4" fmla="*/ 836958 h 1746067"/>
              <a:gd name="connsiteX5" fmla="*/ 476250 w 562841"/>
              <a:gd name="connsiteY5" fmla="*/ 1067843 h 1746067"/>
              <a:gd name="connsiteX6" fmla="*/ 274205 w 562841"/>
              <a:gd name="connsiteY6" fmla="*/ 1154425 h 1746067"/>
              <a:gd name="connsiteX7" fmla="*/ 101023 w 562841"/>
              <a:gd name="connsiteY7" fmla="*/ 1313158 h 1746067"/>
              <a:gd name="connsiteX8" fmla="*/ 28864 w 562841"/>
              <a:gd name="connsiteY8" fmla="*/ 1471891 h 1746067"/>
              <a:gd name="connsiteX9" fmla="*/ 28864 w 562841"/>
              <a:gd name="connsiteY9" fmla="*/ 1746067 h 1746067"/>
              <a:gd name="connsiteX0" fmla="*/ 0 w 568964"/>
              <a:gd name="connsiteY0" fmla="*/ 0 h 1746067"/>
              <a:gd name="connsiteX1" fmla="*/ 43296 w 568964"/>
              <a:gd name="connsiteY1" fmla="*/ 274176 h 1746067"/>
              <a:gd name="connsiteX2" fmla="*/ 317500 w 568964"/>
              <a:gd name="connsiteY2" fmla="*/ 548352 h 1746067"/>
              <a:gd name="connsiteX3" fmla="*/ 562841 w 568964"/>
              <a:gd name="connsiteY3" fmla="*/ 836958 h 1746067"/>
              <a:gd name="connsiteX4" fmla="*/ 476250 w 568964"/>
              <a:gd name="connsiteY4" fmla="*/ 1067843 h 1746067"/>
              <a:gd name="connsiteX5" fmla="*/ 274205 w 568964"/>
              <a:gd name="connsiteY5" fmla="*/ 1154425 h 1746067"/>
              <a:gd name="connsiteX6" fmla="*/ 101023 w 568964"/>
              <a:gd name="connsiteY6" fmla="*/ 1313158 h 1746067"/>
              <a:gd name="connsiteX7" fmla="*/ 28864 w 568964"/>
              <a:gd name="connsiteY7" fmla="*/ 1471891 h 1746067"/>
              <a:gd name="connsiteX8" fmla="*/ 28864 w 568964"/>
              <a:gd name="connsiteY8" fmla="*/ 1746067 h 1746067"/>
              <a:gd name="connsiteX0" fmla="*/ 0 w 571453"/>
              <a:gd name="connsiteY0" fmla="*/ 0 h 1746067"/>
              <a:gd name="connsiteX1" fmla="*/ 43296 w 571453"/>
              <a:gd name="connsiteY1" fmla="*/ 274176 h 1746067"/>
              <a:gd name="connsiteX2" fmla="*/ 317500 w 571453"/>
              <a:gd name="connsiteY2" fmla="*/ 548352 h 1746067"/>
              <a:gd name="connsiteX3" fmla="*/ 562841 w 571453"/>
              <a:gd name="connsiteY3" fmla="*/ 836958 h 1746067"/>
              <a:gd name="connsiteX4" fmla="*/ 476250 w 571453"/>
              <a:gd name="connsiteY4" fmla="*/ 1067843 h 1746067"/>
              <a:gd name="connsiteX5" fmla="*/ 101023 w 571453"/>
              <a:gd name="connsiteY5" fmla="*/ 1313158 h 1746067"/>
              <a:gd name="connsiteX6" fmla="*/ 28864 w 571453"/>
              <a:gd name="connsiteY6" fmla="*/ 1471891 h 1746067"/>
              <a:gd name="connsiteX7" fmla="*/ 28864 w 571453"/>
              <a:gd name="connsiteY7" fmla="*/ 1746067 h 1746067"/>
              <a:gd name="connsiteX0" fmla="*/ 4275 w 577264"/>
              <a:gd name="connsiteY0" fmla="*/ 0 h 1746067"/>
              <a:gd name="connsiteX1" fmla="*/ 47571 w 577264"/>
              <a:gd name="connsiteY1" fmla="*/ 274176 h 1746067"/>
              <a:gd name="connsiteX2" fmla="*/ 321775 w 577264"/>
              <a:gd name="connsiteY2" fmla="*/ 548352 h 1746067"/>
              <a:gd name="connsiteX3" fmla="*/ 567116 w 577264"/>
              <a:gd name="connsiteY3" fmla="*/ 836958 h 1746067"/>
              <a:gd name="connsiteX4" fmla="*/ 480525 w 577264"/>
              <a:gd name="connsiteY4" fmla="*/ 1067843 h 1746067"/>
              <a:gd name="connsiteX5" fmla="*/ 33139 w 577264"/>
              <a:gd name="connsiteY5" fmla="*/ 1471891 h 1746067"/>
              <a:gd name="connsiteX6" fmla="*/ 33139 w 577264"/>
              <a:gd name="connsiteY6" fmla="*/ 1746067 h 1746067"/>
              <a:gd name="connsiteX0" fmla="*/ 23478 w 596467"/>
              <a:gd name="connsiteY0" fmla="*/ 0 h 1832649"/>
              <a:gd name="connsiteX1" fmla="*/ 66774 w 596467"/>
              <a:gd name="connsiteY1" fmla="*/ 274176 h 1832649"/>
              <a:gd name="connsiteX2" fmla="*/ 340978 w 596467"/>
              <a:gd name="connsiteY2" fmla="*/ 548352 h 1832649"/>
              <a:gd name="connsiteX3" fmla="*/ 586319 w 596467"/>
              <a:gd name="connsiteY3" fmla="*/ 836958 h 1832649"/>
              <a:gd name="connsiteX4" fmla="*/ 499728 w 596467"/>
              <a:gd name="connsiteY4" fmla="*/ 1067843 h 1832649"/>
              <a:gd name="connsiteX5" fmla="*/ 52342 w 596467"/>
              <a:gd name="connsiteY5" fmla="*/ 1471891 h 1832649"/>
              <a:gd name="connsiteX6" fmla="*/ 9047 w 596467"/>
              <a:gd name="connsiteY6" fmla="*/ 1832649 h 1832649"/>
              <a:gd name="connsiteX0" fmla="*/ 17224 w 580375"/>
              <a:gd name="connsiteY0" fmla="*/ 0 h 1832649"/>
              <a:gd name="connsiteX1" fmla="*/ 60520 w 580375"/>
              <a:gd name="connsiteY1" fmla="*/ 274176 h 1832649"/>
              <a:gd name="connsiteX2" fmla="*/ 334724 w 580375"/>
              <a:gd name="connsiteY2" fmla="*/ 548352 h 1832649"/>
              <a:gd name="connsiteX3" fmla="*/ 580065 w 580375"/>
              <a:gd name="connsiteY3" fmla="*/ 836958 h 1832649"/>
              <a:gd name="connsiteX4" fmla="*/ 378020 w 580375"/>
              <a:gd name="connsiteY4" fmla="*/ 1154425 h 1832649"/>
              <a:gd name="connsiteX5" fmla="*/ 46088 w 580375"/>
              <a:gd name="connsiteY5" fmla="*/ 1471891 h 1832649"/>
              <a:gd name="connsiteX6" fmla="*/ 2793 w 580375"/>
              <a:gd name="connsiteY6" fmla="*/ 1832649 h 1832649"/>
              <a:gd name="connsiteX0" fmla="*/ 17224 w 580375"/>
              <a:gd name="connsiteY0" fmla="*/ 0 h 1832649"/>
              <a:gd name="connsiteX1" fmla="*/ 103815 w 580375"/>
              <a:gd name="connsiteY1" fmla="*/ 317467 h 1832649"/>
              <a:gd name="connsiteX2" fmla="*/ 334724 w 580375"/>
              <a:gd name="connsiteY2" fmla="*/ 548352 h 1832649"/>
              <a:gd name="connsiteX3" fmla="*/ 580065 w 580375"/>
              <a:gd name="connsiteY3" fmla="*/ 836958 h 1832649"/>
              <a:gd name="connsiteX4" fmla="*/ 378020 w 580375"/>
              <a:gd name="connsiteY4" fmla="*/ 1154425 h 1832649"/>
              <a:gd name="connsiteX5" fmla="*/ 46088 w 580375"/>
              <a:gd name="connsiteY5" fmla="*/ 1471891 h 1832649"/>
              <a:gd name="connsiteX6" fmla="*/ 2793 w 580375"/>
              <a:gd name="connsiteY6" fmla="*/ 1832649 h 1832649"/>
              <a:gd name="connsiteX0" fmla="*/ 14431 w 577560"/>
              <a:gd name="connsiteY0" fmla="*/ 0 h 1832649"/>
              <a:gd name="connsiteX1" fmla="*/ 101022 w 577560"/>
              <a:gd name="connsiteY1" fmla="*/ 317467 h 1832649"/>
              <a:gd name="connsiteX2" fmla="*/ 331931 w 577560"/>
              <a:gd name="connsiteY2" fmla="*/ 548352 h 1832649"/>
              <a:gd name="connsiteX3" fmla="*/ 577272 w 577560"/>
              <a:gd name="connsiteY3" fmla="*/ 836958 h 1832649"/>
              <a:gd name="connsiteX4" fmla="*/ 375227 w 577560"/>
              <a:gd name="connsiteY4" fmla="*/ 1154425 h 1832649"/>
              <a:gd name="connsiteX5" fmla="*/ 101022 w 577560"/>
              <a:gd name="connsiteY5" fmla="*/ 1443030 h 1832649"/>
              <a:gd name="connsiteX6" fmla="*/ 0 w 577560"/>
              <a:gd name="connsiteY6" fmla="*/ 1832649 h 183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560" h="1832649">
                <a:moveTo>
                  <a:pt x="14431" y="0"/>
                </a:moveTo>
                <a:cubicBezTo>
                  <a:pt x="25514" y="144064"/>
                  <a:pt x="48105" y="226075"/>
                  <a:pt x="101022" y="317467"/>
                </a:cubicBezTo>
                <a:cubicBezTo>
                  <a:pt x="153939" y="408859"/>
                  <a:pt x="252556" y="461770"/>
                  <a:pt x="331931" y="548352"/>
                </a:cubicBezTo>
                <a:cubicBezTo>
                  <a:pt x="411306" y="634934"/>
                  <a:pt x="570056" y="735946"/>
                  <a:pt x="577272" y="836958"/>
                </a:cubicBezTo>
                <a:cubicBezTo>
                  <a:pt x="584488" y="937970"/>
                  <a:pt x="454602" y="1053413"/>
                  <a:pt x="375227" y="1154425"/>
                </a:cubicBezTo>
                <a:cubicBezTo>
                  <a:pt x="295852" y="1255437"/>
                  <a:pt x="163560" y="1329993"/>
                  <a:pt x="101022" y="1443030"/>
                </a:cubicBezTo>
                <a:cubicBezTo>
                  <a:pt x="38484" y="1556067"/>
                  <a:pt x="0" y="1741257"/>
                  <a:pt x="0" y="1832649"/>
                </a:cubicBezTo>
              </a:path>
            </a:pathLst>
          </a:custGeom>
          <a:ln w="38100" cmpd="sng">
            <a:solidFill>
              <a:srgbClr val="3366FF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883622" y="3594671"/>
            <a:ext cx="187612" cy="816179"/>
          </a:xfrm>
          <a:custGeom>
            <a:avLst/>
            <a:gdLst>
              <a:gd name="connsiteX0" fmla="*/ 0 w 548457"/>
              <a:gd name="connsiteY0" fmla="*/ 0 h 1746067"/>
              <a:gd name="connsiteX1" fmla="*/ 43296 w 548457"/>
              <a:gd name="connsiteY1" fmla="*/ 274176 h 1746067"/>
              <a:gd name="connsiteX2" fmla="*/ 86591 w 548457"/>
              <a:gd name="connsiteY2" fmla="*/ 360758 h 1746067"/>
              <a:gd name="connsiteX3" fmla="*/ 216477 w 548457"/>
              <a:gd name="connsiteY3" fmla="*/ 447340 h 1746067"/>
              <a:gd name="connsiteX4" fmla="*/ 317500 w 548457"/>
              <a:gd name="connsiteY4" fmla="*/ 548352 h 1746067"/>
              <a:gd name="connsiteX5" fmla="*/ 418523 w 548457"/>
              <a:gd name="connsiteY5" fmla="*/ 620504 h 1746067"/>
              <a:gd name="connsiteX6" fmla="*/ 476250 w 548457"/>
              <a:gd name="connsiteY6" fmla="*/ 678225 h 1746067"/>
              <a:gd name="connsiteX7" fmla="*/ 490682 w 548457"/>
              <a:gd name="connsiteY7" fmla="*/ 721516 h 1746067"/>
              <a:gd name="connsiteX8" fmla="*/ 533977 w 548457"/>
              <a:gd name="connsiteY8" fmla="*/ 750376 h 1746067"/>
              <a:gd name="connsiteX9" fmla="*/ 548409 w 548457"/>
              <a:gd name="connsiteY9" fmla="*/ 793667 h 1746067"/>
              <a:gd name="connsiteX10" fmla="*/ 476250 w 548457"/>
              <a:gd name="connsiteY10" fmla="*/ 1067843 h 1746067"/>
              <a:gd name="connsiteX11" fmla="*/ 418523 w 548457"/>
              <a:gd name="connsiteY11" fmla="*/ 1111134 h 1746067"/>
              <a:gd name="connsiteX12" fmla="*/ 375227 w 548457"/>
              <a:gd name="connsiteY12" fmla="*/ 1139994 h 1746067"/>
              <a:gd name="connsiteX13" fmla="*/ 274205 w 548457"/>
              <a:gd name="connsiteY13" fmla="*/ 1154425 h 1746067"/>
              <a:gd name="connsiteX14" fmla="*/ 187614 w 548457"/>
              <a:gd name="connsiteY14" fmla="*/ 1212146 h 1746067"/>
              <a:gd name="connsiteX15" fmla="*/ 101023 w 548457"/>
              <a:gd name="connsiteY15" fmla="*/ 1313158 h 1746067"/>
              <a:gd name="connsiteX16" fmla="*/ 86591 w 548457"/>
              <a:gd name="connsiteY16" fmla="*/ 1356449 h 1746067"/>
              <a:gd name="connsiteX17" fmla="*/ 43296 w 548457"/>
              <a:gd name="connsiteY17" fmla="*/ 1385310 h 1746067"/>
              <a:gd name="connsiteX18" fmla="*/ 28864 w 548457"/>
              <a:gd name="connsiteY18" fmla="*/ 1471891 h 1746067"/>
              <a:gd name="connsiteX19" fmla="*/ 28864 w 548457"/>
              <a:gd name="connsiteY19" fmla="*/ 1746067 h 1746067"/>
              <a:gd name="connsiteX0" fmla="*/ 0 w 548457"/>
              <a:gd name="connsiteY0" fmla="*/ 0 h 1746067"/>
              <a:gd name="connsiteX1" fmla="*/ 43296 w 548457"/>
              <a:gd name="connsiteY1" fmla="*/ 274176 h 1746067"/>
              <a:gd name="connsiteX2" fmla="*/ 86591 w 548457"/>
              <a:gd name="connsiteY2" fmla="*/ 360758 h 1746067"/>
              <a:gd name="connsiteX3" fmla="*/ 216477 w 548457"/>
              <a:gd name="connsiteY3" fmla="*/ 447340 h 1746067"/>
              <a:gd name="connsiteX4" fmla="*/ 317500 w 548457"/>
              <a:gd name="connsiteY4" fmla="*/ 548352 h 1746067"/>
              <a:gd name="connsiteX5" fmla="*/ 418523 w 548457"/>
              <a:gd name="connsiteY5" fmla="*/ 620504 h 1746067"/>
              <a:gd name="connsiteX6" fmla="*/ 476250 w 548457"/>
              <a:gd name="connsiteY6" fmla="*/ 678225 h 1746067"/>
              <a:gd name="connsiteX7" fmla="*/ 490682 w 548457"/>
              <a:gd name="connsiteY7" fmla="*/ 721516 h 1746067"/>
              <a:gd name="connsiteX8" fmla="*/ 533977 w 548457"/>
              <a:gd name="connsiteY8" fmla="*/ 750376 h 1746067"/>
              <a:gd name="connsiteX9" fmla="*/ 548409 w 548457"/>
              <a:gd name="connsiteY9" fmla="*/ 793667 h 1746067"/>
              <a:gd name="connsiteX10" fmla="*/ 476250 w 548457"/>
              <a:gd name="connsiteY10" fmla="*/ 1067843 h 1746067"/>
              <a:gd name="connsiteX11" fmla="*/ 418523 w 548457"/>
              <a:gd name="connsiteY11" fmla="*/ 1111134 h 1746067"/>
              <a:gd name="connsiteX12" fmla="*/ 375227 w 548457"/>
              <a:gd name="connsiteY12" fmla="*/ 1139994 h 1746067"/>
              <a:gd name="connsiteX13" fmla="*/ 274205 w 548457"/>
              <a:gd name="connsiteY13" fmla="*/ 1154425 h 1746067"/>
              <a:gd name="connsiteX14" fmla="*/ 101023 w 548457"/>
              <a:gd name="connsiteY14" fmla="*/ 1313158 h 1746067"/>
              <a:gd name="connsiteX15" fmla="*/ 86591 w 548457"/>
              <a:gd name="connsiteY15" fmla="*/ 1356449 h 1746067"/>
              <a:gd name="connsiteX16" fmla="*/ 43296 w 548457"/>
              <a:gd name="connsiteY16" fmla="*/ 1385310 h 1746067"/>
              <a:gd name="connsiteX17" fmla="*/ 28864 w 548457"/>
              <a:gd name="connsiteY17" fmla="*/ 1471891 h 1746067"/>
              <a:gd name="connsiteX18" fmla="*/ 28864 w 548457"/>
              <a:gd name="connsiteY18" fmla="*/ 1746067 h 1746067"/>
              <a:gd name="connsiteX0" fmla="*/ 0 w 548457"/>
              <a:gd name="connsiteY0" fmla="*/ 0 h 1746067"/>
              <a:gd name="connsiteX1" fmla="*/ 43296 w 548457"/>
              <a:gd name="connsiteY1" fmla="*/ 274176 h 1746067"/>
              <a:gd name="connsiteX2" fmla="*/ 86591 w 548457"/>
              <a:gd name="connsiteY2" fmla="*/ 360758 h 1746067"/>
              <a:gd name="connsiteX3" fmla="*/ 216477 w 548457"/>
              <a:gd name="connsiteY3" fmla="*/ 447340 h 1746067"/>
              <a:gd name="connsiteX4" fmla="*/ 317500 w 548457"/>
              <a:gd name="connsiteY4" fmla="*/ 548352 h 1746067"/>
              <a:gd name="connsiteX5" fmla="*/ 418523 w 548457"/>
              <a:gd name="connsiteY5" fmla="*/ 620504 h 1746067"/>
              <a:gd name="connsiteX6" fmla="*/ 476250 w 548457"/>
              <a:gd name="connsiteY6" fmla="*/ 678225 h 1746067"/>
              <a:gd name="connsiteX7" fmla="*/ 490682 w 548457"/>
              <a:gd name="connsiteY7" fmla="*/ 721516 h 1746067"/>
              <a:gd name="connsiteX8" fmla="*/ 533977 w 548457"/>
              <a:gd name="connsiteY8" fmla="*/ 750376 h 1746067"/>
              <a:gd name="connsiteX9" fmla="*/ 548409 w 548457"/>
              <a:gd name="connsiteY9" fmla="*/ 793667 h 1746067"/>
              <a:gd name="connsiteX10" fmla="*/ 476250 w 548457"/>
              <a:gd name="connsiteY10" fmla="*/ 1067843 h 1746067"/>
              <a:gd name="connsiteX11" fmla="*/ 418523 w 548457"/>
              <a:gd name="connsiteY11" fmla="*/ 1111134 h 1746067"/>
              <a:gd name="connsiteX12" fmla="*/ 274205 w 548457"/>
              <a:gd name="connsiteY12" fmla="*/ 1154425 h 1746067"/>
              <a:gd name="connsiteX13" fmla="*/ 101023 w 548457"/>
              <a:gd name="connsiteY13" fmla="*/ 1313158 h 1746067"/>
              <a:gd name="connsiteX14" fmla="*/ 86591 w 548457"/>
              <a:gd name="connsiteY14" fmla="*/ 1356449 h 1746067"/>
              <a:gd name="connsiteX15" fmla="*/ 43296 w 548457"/>
              <a:gd name="connsiteY15" fmla="*/ 1385310 h 1746067"/>
              <a:gd name="connsiteX16" fmla="*/ 28864 w 548457"/>
              <a:gd name="connsiteY16" fmla="*/ 1471891 h 1746067"/>
              <a:gd name="connsiteX17" fmla="*/ 28864 w 548457"/>
              <a:gd name="connsiteY17" fmla="*/ 1746067 h 1746067"/>
              <a:gd name="connsiteX0" fmla="*/ 0 w 548457"/>
              <a:gd name="connsiteY0" fmla="*/ 0 h 1746067"/>
              <a:gd name="connsiteX1" fmla="*/ 43296 w 548457"/>
              <a:gd name="connsiteY1" fmla="*/ 274176 h 1746067"/>
              <a:gd name="connsiteX2" fmla="*/ 86591 w 548457"/>
              <a:gd name="connsiteY2" fmla="*/ 360758 h 1746067"/>
              <a:gd name="connsiteX3" fmla="*/ 216477 w 548457"/>
              <a:gd name="connsiteY3" fmla="*/ 447340 h 1746067"/>
              <a:gd name="connsiteX4" fmla="*/ 317500 w 548457"/>
              <a:gd name="connsiteY4" fmla="*/ 548352 h 1746067"/>
              <a:gd name="connsiteX5" fmla="*/ 418523 w 548457"/>
              <a:gd name="connsiteY5" fmla="*/ 620504 h 1746067"/>
              <a:gd name="connsiteX6" fmla="*/ 476250 w 548457"/>
              <a:gd name="connsiteY6" fmla="*/ 678225 h 1746067"/>
              <a:gd name="connsiteX7" fmla="*/ 490682 w 548457"/>
              <a:gd name="connsiteY7" fmla="*/ 721516 h 1746067"/>
              <a:gd name="connsiteX8" fmla="*/ 533977 w 548457"/>
              <a:gd name="connsiteY8" fmla="*/ 750376 h 1746067"/>
              <a:gd name="connsiteX9" fmla="*/ 548409 w 548457"/>
              <a:gd name="connsiteY9" fmla="*/ 793667 h 1746067"/>
              <a:gd name="connsiteX10" fmla="*/ 476250 w 548457"/>
              <a:gd name="connsiteY10" fmla="*/ 1067843 h 1746067"/>
              <a:gd name="connsiteX11" fmla="*/ 274205 w 548457"/>
              <a:gd name="connsiteY11" fmla="*/ 1154425 h 1746067"/>
              <a:gd name="connsiteX12" fmla="*/ 101023 w 548457"/>
              <a:gd name="connsiteY12" fmla="*/ 1313158 h 1746067"/>
              <a:gd name="connsiteX13" fmla="*/ 86591 w 548457"/>
              <a:gd name="connsiteY13" fmla="*/ 1356449 h 1746067"/>
              <a:gd name="connsiteX14" fmla="*/ 43296 w 548457"/>
              <a:gd name="connsiteY14" fmla="*/ 1385310 h 1746067"/>
              <a:gd name="connsiteX15" fmla="*/ 28864 w 548457"/>
              <a:gd name="connsiteY15" fmla="*/ 1471891 h 1746067"/>
              <a:gd name="connsiteX16" fmla="*/ 28864 w 548457"/>
              <a:gd name="connsiteY16" fmla="*/ 1746067 h 1746067"/>
              <a:gd name="connsiteX0" fmla="*/ 0 w 533977"/>
              <a:gd name="connsiteY0" fmla="*/ 0 h 1746067"/>
              <a:gd name="connsiteX1" fmla="*/ 43296 w 533977"/>
              <a:gd name="connsiteY1" fmla="*/ 274176 h 1746067"/>
              <a:gd name="connsiteX2" fmla="*/ 86591 w 533977"/>
              <a:gd name="connsiteY2" fmla="*/ 360758 h 1746067"/>
              <a:gd name="connsiteX3" fmla="*/ 216477 w 533977"/>
              <a:gd name="connsiteY3" fmla="*/ 447340 h 1746067"/>
              <a:gd name="connsiteX4" fmla="*/ 317500 w 533977"/>
              <a:gd name="connsiteY4" fmla="*/ 548352 h 1746067"/>
              <a:gd name="connsiteX5" fmla="*/ 418523 w 533977"/>
              <a:gd name="connsiteY5" fmla="*/ 620504 h 1746067"/>
              <a:gd name="connsiteX6" fmla="*/ 476250 w 533977"/>
              <a:gd name="connsiteY6" fmla="*/ 678225 h 1746067"/>
              <a:gd name="connsiteX7" fmla="*/ 490682 w 533977"/>
              <a:gd name="connsiteY7" fmla="*/ 721516 h 1746067"/>
              <a:gd name="connsiteX8" fmla="*/ 533977 w 533977"/>
              <a:gd name="connsiteY8" fmla="*/ 750376 h 1746067"/>
              <a:gd name="connsiteX9" fmla="*/ 476250 w 533977"/>
              <a:gd name="connsiteY9" fmla="*/ 1067843 h 1746067"/>
              <a:gd name="connsiteX10" fmla="*/ 274205 w 533977"/>
              <a:gd name="connsiteY10" fmla="*/ 1154425 h 1746067"/>
              <a:gd name="connsiteX11" fmla="*/ 101023 w 533977"/>
              <a:gd name="connsiteY11" fmla="*/ 1313158 h 1746067"/>
              <a:gd name="connsiteX12" fmla="*/ 86591 w 533977"/>
              <a:gd name="connsiteY12" fmla="*/ 1356449 h 1746067"/>
              <a:gd name="connsiteX13" fmla="*/ 43296 w 533977"/>
              <a:gd name="connsiteY13" fmla="*/ 1385310 h 1746067"/>
              <a:gd name="connsiteX14" fmla="*/ 28864 w 533977"/>
              <a:gd name="connsiteY14" fmla="*/ 1471891 h 1746067"/>
              <a:gd name="connsiteX15" fmla="*/ 28864 w 533977"/>
              <a:gd name="connsiteY15" fmla="*/ 1746067 h 1746067"/>
              <a:gd name="connsiteX0" fmla="*/ 0 w 497122"/>
              <a:gd name="connsiteY0" fmla="*/ 0 h 1746067"/>
              <a:gd name="connsiteX1" fmla="*/ 43296 w 497122"/>
              <a:gd name="connsiteY1" fmla="*/ 274176 h 1746067"/>
              <a:gd name="connsiteX2" fmla="*/ 86591 w 497122"/>
              <a:gd name="connsiteY2" fmla="*/ 360758 h 1746067"/>
              <a:gd name="connsiteX3" fmla="*/ 216477 w 497122"/>
              <a:gd name="connsiteY3" fmla="*/ 447340 h 1746067"/>
              <a:gd name="connsiteX4" fmla="*/ 317500 w 497122"/>
              <a:gd name="connsiteY4" fmla="*/ 548352 h 1746067"/>
              <a:gd name="connsiteX5" fmla="*/ 418523 w 497122"/>
              <a:gd name="connsiteY5" fmla="*/ 620504 h 1746067"/>
              <a:gd name="connsiteX6" fmla="*/ 476250 w 497122"/>
              <a:gd name="connsiteY6" fmla="*/ 678225 h 1746067"/>
              <a:gd name="connsiteX7" fmla="*/ 490682 w 497122"/>
              <a:gd name="connsiteY7" fmla="*/ 721516 h 1746067"/>
              <a:gd name="connsiteX8" fmla="*/ 476250 w 497122"/>
              <a:gd name="connsiteY8" fmla="*/ 1067843 h 1746067"/>
              <a:gd name="connsiteX9" fmla="*/ 274205 w 497122"/>
              <a:gd name="connsiteY9" fmla="*/ 1154425 h 1746067"/>
              <a:gd name="connsiteX10" fmla="*/ 101023 w 497122"/>
              <a:gd name="connsiteY10" fmla="*/ 1313158 h 1746067"/>
              <a:gd name="connsiteX11" fmla="*/ 86591 w 497122"/>
              <a:gd name="connsiteY11" fmla="*/ 1356449 h 1746067"/>
              <a:gd name="connsiteX12" fmla="*/ 43296 w 497122"/>
              <a:gd name="connsiteY12" fmla="*/ 1385310 h 1746067"/>
              <a:gd name="connsiteX13" fmla="*/ 28864 w 497122"/>
              <a:gd name="connsiteY13" fmla="*/ 1471891 h 1746067"/>
              <a:gd name="connsiteX14" fmla="*/ 28864 w 497122"/>
              <a:gd name="connsiteY14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86591 w 562841"/>
              <a:gd name="connsiteY2" fmla="*/ 360758 h 1746067"/>
              <a:gd name="connsiteX3" fmla="*/ 216477 w 562841"/>
              <a:gd name="connsiteY3" fmla="*/ 447340 h 1746067"/>
              <a:gd name="connsiteX4" fmla="*/ 317500 w 562841"/>
              <a:gd name="connsiteY4" fmla="*/ 548352 h 1746067"/>
              <a:gd name="connsiteX5" fmla="*/ 418523 w 562841"/>
              <a:gd name="connsiteY5" fmla="*/ 620504 h 1746067"/>
              <a:gd name="connsiteX6" fmla="*/ 476250 w 562841"/>
              <a:gd name="connsiteY6" fmla="*/ 678225 h 1746067"/>
              <a:gd name="connsiteX7" fmla="*/ 562841 w 562841"/>
              <a:gd name="connsiteY7" fmla="*/ 836958 h 1746067"/>
              <a:gd name="connsiteX8" fmla="*/ 476250 w 562841"/>
              <a:gd name="connsiteY8" fmla="*/ 1067843 h 1746067"/>
              <a:gd name="connsiteX9" fmla="*/ 274205 w 562841"/>
              <a:gd name="connsiteY9" fmla="*/ 1154425 h 1746067"/>
              <a:gd name="connsiteX10" fmla="*/ 101023 w 562841"/>
              <a:gd name="connsiteY10" fmla="*/ 1313158 h 1746067"/>
              <a:gd name="connsiteX11" fmla="*/ 86591 w 562841"/>
              <a:gd name="connsiteY11" fmla="*/ 1356449 h 1746067"/>
              <a:gd name="connsiteX12" fmla="*/ 43296 w 562841"/>
              <a:gd name="connsiteY12" fmla="*/ 1385310 h 1746067"/>
              <a:gd name="connsiteX13" fmla="*/ 28864 w 562841"/>
              <a:gd name="connsiteY13" fmla="*/ 1471891 h 1746067"/>
              <a:gd name="connsiteX14" fmla="*/ 28864 w 562841"/>
              <a:gd name="connsiteY14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86591 w 562841"/>
              <a:gd name="connsiteY2" fmla="*/ 360758 h 1746067"/>
              <a:gd name="connsiteX3" fmla="*/ 216477 w 562841"/>
              <a:gd name="connsiteY3" fmla="*/ 447340 h 1746067"/>
              <a:gd name="connsiteX4" fmla="*/ 317500 w 562841"/>
              <a:gd name="connsiteY4" fmla="*/ 548352 h 1746067"/>
              <a:gd name="connsiteX5" fmla="*/ 476250 w 562841"/>
              <a:gd name="connsiteY5" fmla="*/ 678225 h 1746067"/>
              <a:gd name="connsiteX6" fmla="*/ 562841 w 562841"/>
              <a:gd name="connsiteY6" fmla="*/ 836958 h 1746067"/>
              <a:gd name="connsiteX7" fmla="*/ 476250 w 562841"/>
              <a:gd name="connsiteY7" fmla="*/ 1067843 h 1746067"/>
              <a:gd name="connsiteX8" fmla="*/ 274205 w 562841"/>
              <a:gd name="connsiteY8" fmla="*/ 1154425 h 1746067"/>
              <a:gd name="connsiteX9" fmla="*/ 101023 w 562841"/>
              <a:gd name="connsiteY9" fmla="*/ 1313158 h 1746067"/>
              <a:gd name="connsiteX10" fmla="*/ 86591 w 562841"/>
              <a:gd name="connsiteY10" fmla="*/ 1356449 h 1746067"/>
              <a:gd name="connsiteX11" fmla="*/ 43296 w 562841"/>
              <a:gd name="connsiteY11" fmla="*/ 1385310 h 1746067"/>
              <a:gd name="connsiteX12" fmla="*/ 28864 w 562841"/>
              <a:gd name="connsiteY12" fmla="*/ 1471891 h 1746067"/>
              <a:gd name="connsiteX13" fmla="*/ 28864 w 562841"/>
              <a:gd name="connsiteY13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86591 w 562841"/>
              <a:gd name="connsiteY2" fmla="*/ 360758 h 1746067"/>
              <a:gd name="connsiteX3" fmla="*/ 317500 w 562841"/>
              <a:gd name="connsiteY3" fmla="*/ 548352 h 1746067"/>
              <a:gd name="connsiteX4" fmla="*/ 476250 w 562841"/>
              <a:gd name="connsiteY4" fmla="*/ 678225 h 1746067"/>
              <a:gd name="connsiteX5" fmla="*/ 562841 w 562841"/>
              <a:gd name="connsiteY5" fmla="*/ 836958 h 1746067"/>
              <a:gd name="connsiteX6" fmla="*/ 476250 w 562841"/>
              <a:gd name="connsiteY6" fmla="*/ 1067843 h 1746067"/>
              <a:gd name="connsiteX7" fmla="*/ 274205 w 562841"/>
              <a:gd name="connsiteY7" fmla="*/ 1154425 h 1746067"/>
              <a:gd name="connsiteX8" fmla="*/ 101023 w 562841"/>
              <a:gd name="connsiteY8" fmla="*/ 1313158 h 1746067"/>
              <a:gd name="connsiteX9" fmla="*/ 86591 w 562841"/>
              <a:gd name="connsiteY9" fmla="*/ 1356449 h 1746067"/>
              <a:gd name="connsiteX10" fmla="*/ 43296 w 562841"/>
              <a:gd name="connsiteY10" fmla="*/ 1385310 h 1746067"/>
              <a:gd name="connsiteX11" fmla="*/ 28864 w 562841"/>
              <a:gd name="connsiteY11" fmla="*/ 1471891 h 1746067"/>
              <a:gd name="connsiteX12" fmla="*/ 28864 w 562841"/>
              <a:gd name="connsiteY12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86591 w 562841"/>
              <a:gd name="connsiteY2" fmla="*/ 360758 h 1746067"/>
              <a:gd name="connsiteX3" fmla="*/ 317500 w 562841"/>
              <a:gd name="connsiteY3" fmla="*/ 548352 h 1746067"/>
              <a:gd name="connsiteX4" fmla="*/ 476250 w 562841"/>
              <a:gd name="connsiteY4" fmla="*/ 678225 h 1746067"/>
              <a:gd name="connsiteX5" fmla="*/ 562841 w 562841"/>
              <a:gd name="connsiteY5" fmla="*/ 836958 h 1746067"/>
              <a:gd name="connsiteX6" fmla="*/ 476250 w 562841"/>
              <a:gd name="connsiteY6" fmla="*/ 1067843 h 1746067"/>
              <a:gd name="connsiteX7" fmla="*/ 274205 w 562841"/>
              <a:gd name="connsiteY7" fmla="*/ 1154425 h 1746067"/>
              <a:gd name="connsiteX8" fmla="*/ 101023 w 562841"/>
              <a:gd name="connsiteY8" fmla="*/ 1313158 h 1746067"/>
              <a:gd name="connsiteX9" fmla="*/ 43296 w 562841"/>
              <a:gd name="connsiteY9" fmla="*/ 1385310 h 1746067"/>
              <a:gd name="connsiteX10" fmla="*/ 28864 w 562841"/>
              <a:gd name="connsiteY10" fmla="*/ 1471891 h 1746067"/>
              <a:gd name="connsiteX11" fmla="*/ 28864 w 562841"/>
              <a:gd name="connsiteY11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86591 w 562841"/>
              <a:gd name="connsiteY2" fmla="*/ 360758 h 1746067"/>
              <a:gd name="connsiteX3" fmla="*/ 317500 w 562841"/>
              <a:gd name="connsiteY3" fmla="*/ 548352 h 1746067"/>
              <a:gd name="connsiteX4" fmla="*/ 476250 w 562841"/>
              <a:gd name="connsiteY4" fmla="*/ 678225 h 1746067"/>
              <a:gd name="connsiteX5" fmla="*/ 562841 w 562841"/>
              <a:gd name="connsiteY5" fmla="*/ 836958 h 1746067"/>
              <a:gd name="connsiteX6" fmla="*/ 476250 w 562841"/>
              <a:gd name="connsiteY6" fmla="*/ 1067843 h 1746067"/>
              <a:gd name="connsiteX7" fmla="*/ 274205 w 562841"/>
              <a:gd name="connsiteY7" fmla="*/ 1154425 h 1746067"/>
              <a:gd name="connsiteX8" fmla="*/ 101023 w 562841"/>
              <a:gd name="connsiteY8" fmla="*/ 1313158 h 1746067"/>
              <a:gd name="connsiteX9" fmla="*/ 28864 w 562841"/>
              <a:gd name="connsiteY9" fmla="*/ 1471891 h 1746067"/>
              <a:gd name="connsiteX10" fmla="*/ 28864 w 562841"/>
              <a:gd name="connsiteY10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317500 w 562841"/>
              <a:gd name="connsiteY2" fmla="*/ 548352 h 1746067"/>
              <a:gd name="connsiteX3" fmla="*/ 476250 w 562841"/>
              <a:gd name="connsiteY3" fmla="*/ 678225 h 1746067"/>
              <a:gd name="connsiteX4" fmla="*/ 562841 w 562841"/>
              <a:gd name="connsiteY4" fmla="*/ 836958 h 1746067"/>
              <a:gd name="connsiteX5" fmla="*/ 476250 w 562841"/>
              <a:gd name="connsiteY5" fmla="*/ 1067843 h 1746067"/>
              <a:gd name="connsiteX6" fmla="*/ 274205 w 562841"/>
              <a:gd name="connsiteY6" fmla="*/ 1154425 h 1746067"/>
              <a:gd name="connsiteX7" fmla="*/ 101023 w 562841"/>
              <a:gd name="connsiteY7" fmla="*/ 1313158 h 1746067"/>
              <a:gd name="connsiteX8" fmla="*/ 28864 w 562841"/>
              <a:gd name="connsiteY8" fmla="*/ 1471891 h 1746067"/>
              <a:gd name="connsiteX9" fmla="*/ 28864 w 562841"/>
              <a:gd name="connsiteY9" fmla="*/ 1746067 h 1746067"/>
              <a:gd name="connsiteX0" fmla="*/ 0 w 568964"/>
              <a:gd name="connsiteY0" fmla="*/ 0 h 1746067"/>
              <a:gd name="connsiteX1" fmla="*/ 43296 w 568964"/>
              <a:gd name="connsiteY1" fmla="*/ 274176 h 1746067"/>
              <a:gd name="connsiteX2" fmla="*/ 317500 w 568964"/>
              <a:gd name="connsiteY2" fmla="*/ 548352 h 1746067"/>
              <a:gd name="connsiteX3" fmla="*/ 562841 w 568964"/>
              <a:gd name="connsiteY3" fmla="*/ 836958 h 1746067"/>
              <a:gd name="connsiteX4" fmla="*/ 476250 w 568964"/>
              <a:gd name="connsiteY4" fmla="*/ 1067843 h 1746067"/>
              <a:gd name="connsiteX5" fmla="*/ 274205 w 568964"/>
              <a:gd name="connsiteY5" fmla="*/ 1154425 h 1746067"/>
              <a:gd name="connsiteX6" fmla="*/ 101023 w 568964"/>
              <a:gd name="connsiteY6" fmla="*/ 1313158 h 1746067"/>
              <a:gd name="connsiteX7" fmla="*/ 28864 w 568964"/>
              <a:gd name="connsiteY7" fmla="*/ 1471891 h 1746067"/>
              <a:gd name="connsiteX8" fmla="*/ 28864 w 568964"/>
              <a:gd name="connsiteY8" fmla="*/ 1746067 h 1746067"/>
              <a:gd name="connsiteX0" fmla="*/ 0 w 571453"/>
              <a:gd name="connsiteY0" fmla="*/ 0 h 1746067"/>
              <a:gd name="connsiteX1" fmla="*/ 43296 w 571453"/>
              <a:gd name="connsiteY1" fmla="*/ 274176 h 1746067"/>
              <a:gd name="connsiteX2" fmla="*/ 317500 w 571453"/>
              <a:gd name="connsiteY2" fmla="*/ 548352 h 1746067"/>
              <a:gd name="connsiteX3" fmla="*/ 562841 w 571453"/>
              <a:gd name="connsiteY3" fmla="*/ 836958 h 1746067"/>
              <a:gd name="connsiteX4" fmla="*/ 476250 w 571453"/>
              <a:gd name="connsiteY4" fmla="*/ 1067843 h 1746067"/>
              <a:gd name="connsiteX5" fmla="*/ 101023 w 571453"/>
              <a:gd name="connsiteY5" fmla="*/ 1313158 h 1746067"/>
              <a:gd name="connsiteX6" fmla="*/ 28864 w 571453"/>
              <a:gd name="connsiteY6" fmla="*/ 1471891 h 1746067"/>
              <a:gd name="connsiteX7" fmla="*/ 28864 w 571453"/>
              <a:gd name="connsiteY7" fmla="*/ 1746067 h 1746067"/>
              <a:gd name="connsiteX0" fmla="*/ 4275 w 577264"/>
              <a:gd name="connsiteY0" fmla="*/ 0 h 1746067"/>
              <a:gd name="connsiteX1" fmla="*/ 47571 w 577264"/>
              <a:gd name="connsiteY1" fmla="*/ 274176 h 1746067"/>
              <a:gd name="connsiteX2" fmla="*/ 321775 w 577264"/>
              <a:gd name="connsiteY2" fmla="*/ 548352 h 1746067"/>
              <a:gd name="connsiteX3" fmla="*/ 567116 w 577264"/>
              <a:gd name="connsiteY3" fmla="*/ 836958 h 1746067"/>
              <a:gd name="connsiteX4" fmla="*/ 480525 w 577264"/>
              <a:gd name="connsiteY4" fmla="*/ 1067843 h 1746067"/>
              <a:gd name="connsiteX5" fmla="*/ 33139 w 577264"/>
              <a:gd name="connsiteY5" fmla="*/ 1471891 h 1746067"/>
              <a:gd name="connsiteX6" fmla="*/ 33139 w 577264"/>
              <a:gd name="connsiteY6" fmla="*/ 1746067 h 1746067"/>
              <a:gd name="connsiteX0" fmla="*/ 23478 w 596467"/>
              <a:gd name="connsiteY0" fmla="*/ 0 h 1832649"/>
              <a:gd name="connsiteX1" fmla="*/ 66774 w 596467"/>
              <a:gd name="connsiteY1" fmla="*/ 274176 h 1832649"/>
              <a:gd name="connsiteX2" fmla="*/ 340978 w 596467"/>
              <a:gd name="connsiteY2" fmla="*/ 548352 h 1832649"/>
              <a:gd name="connsiteX3" fmla="*/ 586319 w 596467"/>
              <a:gd name="connsiteY3" fmla="*/ 836958 h 1832649"/>
              <a:gd name="connsiteX4" fmla="*/ 499728 w 596467"/>
              <a:gd name="connsiteY4" fmla="*/ 1067843 h 1832649"/>
              <a:gd name="connsiteX5" fmla="*/ 52342 w 596467"/>
              <a:gd name="connsiteY5" fmla="*/ 1471891 h 1832649"/>
              <a:gd name="connsiteX6" fmla="*/ 9047 w 596467"/>
              <a:gd name="connsiteY6" fmla="*/ 1832649 h 1832649"/>
              <a:gd name="connsiteX0" fmla="*/ 17224 w 580375"/>
              <a:gd name="connsiteY0" fmla="*/ 0 h 1832649"/>
              <a:gd name="connsiteX1" fmla="*/ 60520 w 580375"/>
              <a:gd name="connsiteY1" fmla="*/ 274176 h 1832649"/>
              <a:gd name="connsiteX2" fmla="*/ 334724 w 580375"/>
              <a:gd name="connsiteY2" fmla="*/ 548352 h 1832649"/>
              <a:gd name="connsiteX3" fmla="*/ 580065 w 580375"/>
              <a:gd name="connsiteY3" fmla="*/ 836958 h 1832649"/>
              <a:gd name="connsiteX4" fmla="*/ 378020 w 580375"/>
              <a:gd name="connsiteY4" fmla="*/ 1154425 h 1832649"/>
              <a:gd name="connsiteX5" fmla="*/ 46088 w 580375"/>
              <a:gd name="connsiteY5" fmla="*/ 1471891 h 1832649"/>
              <a:gd name="connsiteX6" fmla="*/ 2793 w 580375"/>
              <a:gd name="connsiteY6" fmla="*/ 1832649 h 1832649"/>
              <a:gd name="connsiteX0" fmla="*/ 17224 w 580375"/>
              <a:gd name="connsiteY0" fmla="*/ 0 h 1832649"/>
              <a:gd name="connsiteX1" fmla="*/ 103815 w 580375"/>
              <a:gd name="connsiteY1" fmla="*/ 317467 h 1832649"/>
              <a:gd name="connsiteX2" fmla="*/ 334724 w 580375"/>
              <a:gd name="connsiteY2" fmla="*/ 548352 h 1832649"/>
              <a:gd name="connsiteX3" fmla="*/ 580065 w 580375"/>
              <a:gd name="connsiteY3" fmla="*/ 836958 h 1832649"/>
              <a:gd name="connsiteX4" fmla="*/ 378020 w 580375"/>
              <a:gd name="connsiteY4" fmla="*/ 1154425 h 1832649"/>
              <a:gd name="connsiteX5" fmla="*/ 46088 w 580375"/>
              <a:gd name="connsiteY5" fmla="*/ 1471891 h 1832649"/>
              <a:gd name="connsiteX6" fmla="*/ 2793 w 580375"/>
              <a:gd name="connsiteY6" fmla="*/ 1832649 h 1832649"/>
              <a:gd name="connsiteX0" fmla="*/ 14431 w 577560"/>
              <a:gd name="connsiteY0" fmla="*/ 0 h 1832649"/>
              <a:gd name="connsiteX1" fmla="*/ 101022 w 577560"/>
              <a:gd name="connsiteY1" fmla="*/ 317467 h 1832649"/>
              <a:gd name="connsiteX2" fmla="*/ 331931 w 577560"/>
              <a:gd name="connsiteY2" fmla="*/ 548352 h 1832649"/>
              <a:gd name="connsiteX3" fmla="*/ 577272 w 577560"/>
              <a:gd name="connsiteY3" fmla="*/ 836958 h 1832649"/>
              <a:gd name="connsiteX4" fmla="*/ 375227 w 577560"/>
              <a:gd name="connsiteY4" fmla="*/ 1154425 h 1832649"/>
              <a:gd name="connsiteX5" fmla="*/ 101022 w 577560"/>
              <a:gd name="connsiteY5" fmla="*/ 1443030 h 1832649"/>
              <a:gd name="connsiteX6" fmla="*/ 0 w 577560"/>
              <a:gd name="connsiteY6" fmla="*/ 1832649 h 183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560" h="1832649">
                <a:moveTo>
                  <a:pt x="14431" y="0"/>
                </a:moveTo>
                <a:cubicBezTo>
                  <a:pt x="25514" y="144064"/>
                  <a:pt x="48105" y="226075"/>
                  <a:pt x="101022" y="317467"/>
                </a:cubicBezTo>
                <a:cubicBezTo>
                  <a:pt x="153939" y="408859"/>
                  <a:pt x="252556" y="461770"/>
                  <a:pt x="331931" y="548352"/>
                </a:cubicBezTo>
                <a:cubicBezTo>
                  <a:pt x="411306" y="634934"/>
                  <a:pt x="570056" y="735946"/>
                  <a:pt x="577272" y="836958"/>
                </a:cubicBezTo>
                <a:cubicBezTo>
                  <a:pt x="584488" y="937970"/>
                  <a:pt x="454602" y="1053413"/>
                  <a:pt x="375227" y="1154425"/>
                </a:cubicBezTo>
                <a:cubicBezTo>
                  <a:pt x="295852" y="1255437"/>
                  <a:pt x="163560" y="1329993"/>
                  <a:pt x="101022" y="1443030"/>
                </a:cubicBezTo>
                <a:cubicBezTo>
                  <a:pt x="38484" y="1556067"/>
                  <a:pt x="0" y="1741257"/>
                  <a:pt x="0" y="1832649"/>
                </a:cubicBezTo>
              </a:path>
            </a:pathLst>
          </a:custGeom>
          <a:ln w="38100" cmpd="sng">
            <a:solidFill>
              <a:srgbClr val="3366FF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25" name="AutoShape 1044"/>
          <p:cNvSpPr>
            <a:spLocks noChangeArrowheads="1"/>
          </p:cNvSpPr>
          <p:nvPr/>
        </p:nvSpPr>
        <p:spPr bwMode="auto">
          <a:xfrm>
            <a:off x="4792322" y="1808335"/>
            <a:ext cx="663223" cy="297161"/>
          </a:xfrm>
          <a:prstGeom prst="rightArrow">
            <a:avLst>
              <a:gd name="adj1" fmla="val 50000"/>
              <a:gd name="adj2" fmla="val 93650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shade val="46275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25400">
            <a:solidFill>
              <a:srgbClr val="D6009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794" tIns="50397" rIns="100794" bIns="50397" anchor="ctr">
            <a:spAutoFit/>
          </a:bodyPr>
          <a:lstStyle/>
          <a:p>
            <a:pPr>
              <a:defRPr/>
            </a:pPr>
            <a:endParaRPr lang="en-US" sz="2000"/>
          </a:p>
        </p:txBody>
      </p:sp>
      <p:sp>
        <p:nvSpPr>
          <p:cNvPr id="28" name="Freeform 27"/>
          <p:cNvSpPr/>
          <p:nvPr/>
        </p:nvSpPr>
        <p:spPr>
          <a:xfrm>
            <a:off x="7129828" y="4023032"/>
            <a:ext cx="187612" cy="816179"/>
          </a:xfrm>
          <a:custGeom>
            <a:avLst/>
            <a:gdLst>
              <a:gd name="connsiteX0" fmla="*/ 0 w 548457"/>
              <a:gd name="connsiteY0" fmla="*/ 0 h 1746067"/>
              <a:gd name="connsiteX1" fmla="*/ 43296 w 548457"/>
              <a:gd name="connsiteY1" fmla="*/ 274176 h 1746067"/>
              <a:gd name="connsiteX2" fmla="*/ 86591 w 548457"/>
              <a:gd name="connsiteY2" fmla="*/ 360758 h 1746067"/>
              <a:gd name="connsiteX3" fmla="*/ 216477 w 548457"/>
              <a:gd name="connsiteY3" fmla="*/ 447340 h 1746067"/>
              <a:gd name="connsiteX4" fmla="*/ 317500 w 548457"/>
              <a:gd name="connsiteY4" fmla="*/ 548352 h 1746067"/>
              <a:gd name="connsiteX5" fmla="*/ 418523 w 548457"/>
              <a:gd name="connsiteY5" fmla="*/ 620504 h 1746067"/>
              <a:gd name="connsiteX6" fmla="*/ 476250 w 548457"/>
              <a:gd name="connsiteY6" fmla="*/ 678225 h 1746067"/>
              <a:gd name="connsiteX7" fmla="*/ 490682 w 548457"/>
              <a:gd name="connsiteY7" fmla="*/ 721516 h 1746067"/>
              <a:gd name="connsiteX8" fmla="*/ 533977 w 548457"/>
              <a:gd name="connsiteY8" fmla="*/ 750376 h 1746067"/>
              <a:gd name="connsiteX9" fmla="*/ 548409 w 548457"/>
              <a:gd name="connsiteY9" fmla="*/ 793667 h 1746067"/>
              <a:gd name="connsiteX10" fmla="*/ 476250 w 548457"/>
              <a:gd name="connsiteY10" fmla="*/ 1067843 h 1746067"/>
              <a:gd name="connsiteX11" fmla="*/ 418523 w 548457"/>
              <a:gd name="connsiteY11" fmla="*/ 1111134 h 1746067"/>
              <a:gd name="connsiteX12" fmla="*/ 375227 w 548457"/>
              <a:gd name="connsiteY12" fmla="*/ 1139994 h 1746067"/>
              <a:gd name="connsiteX13" fmla="*/ 274205 w 548457"/>
              <a:gd name="connsiteY13" fmla="*/ 1154425 h 1746067"/>
              <a:gd name="connsiteX14" fmla="*/ 187614 w 548457"/>
              <a:gd name="connsiteY14" fmla="*/ 1212146 h 1746067"/>
              <a:gd name="connsiteX15" fmla="*/ 101023 w 548457"/>
              <a:gd name="connsiteY15" fmla="*/ 1313158 h 1746067"/>
              <a:gd name="connsiteX16" fmla="*/ 86591 w 548457"/>
              <a:gd name="connsiteY16" fmla="*/ 1356449 h 1746067"/>
              <a:gd name="connsiteX17" fmla="*/ 43296 w 548457"/>
              <a:gd name="connsiteY17" fmla="*/ 1385310 h 1746067"/>
              <a:gd name="connsiteX18" fmla="*/ 28864 w 548457"/>
              <a:gd name="connsiteY18" fmla="*/ 1471891 h 1746067"/>
              <a:gd name="connsiteX19" fmla="*/ 28864 w 548457"/>
              <a:gd name="connsiteY19" fmla="*/ 1746067 h 1746067"/>
              <a:gd name="connsiteX0" fmla="*/ 0 w 548457"/>
              <a:gd name="connsiteY0" fmla="*/ 0 h 1746067"/>
              <a:gd name="connsiteX1" fmla="*/ 43296 w 548457"/>
              <a:gd name="connsiteY1" fmla="*/ 274176 h 1746067"/>
              <a:gd name="connsiteX2" fmla="*/ 86591 w 548457"/>
              <a:gd name="connsiteY2" fmla="*/ 360758 h 1746067"/>
              <a:gd name="connsiteX3" fmla="*/ 216477 w 548457"/>
              <a:gd name="connsiteY3" fmla="*/ 447340 h 1746067"/>
              <a:gd name="connsiteX4" fmla="*/ 317500 w 548457"/>
              <a:gd name="connsiteY4" fmla="*/ 548352 h 1746067"/>
              <a:gd name="connsiteX5" fmla="*/ 418523 w 548457"/>
              <a:gd name="connsiteY5" fmla="*/ 620504 h 1746067"/>
              <a:gd name="connsiteX6" fmla="*/ 476250 w 548457"/>
              <a:gd name="connsiteY6" fmla="*/ 678225 h 1746067"/>
              <a:gd name="connsiteX7" fmla="*/ 490682 w 548457"/>
              <a:gd name="connsiteY7" fmla="*/ 721516 h 1746067"/>
              <a:gd name="connsiteX8" fmla="*/ 533977 w 548457"/>
              <a:gd name="connsiteY8" fmla="*/ 750376 h 1746067"/>
              <a:gd name="connsiteX9" fmla="*/ 548409 w 548457"/>
              <a:gd name="connsiteY9" fmla="*/ 793667 h 1746067"/>
              <a:gd name="connsiteX10" fmla="*/ 476250 w 548457"/>
              <a:gd name="connsiteY10" fmla="*/ 1067843 h 1746067"/>
              <a:gd name="connsiteX11" fmla="*/ 418523 w 548457"/>
              <a:gd name="connsiteY11" fmla="*/ 1111134 h 1746067"/>
              <a:gd name="connsiteX12" fmla="*/ 375227 w 548457"/>
              <a:gd name="connsiteY12" fmla="*/ 1139994 h 1746067"/>
              <a:gd name="connsiteX13" fmla="*/ 274205 w 548457"/>
              <a:gd name="connsiteY13" fmla="*/ 1154425 h 1746067"/>
              <a:gd name="connsiteX14" fmla="*/ 101023 w 548457"/>
              <a:gd name="connsiteY14" fmla="*/ 1313158 h 1746067"/>
              <a:gd name="connsiteX15" fmla="*/ 86591 w 548457"/>
              <a:gd name="connsiteY15" fmla="*/ 1356449 h 1746067"/>
              <a:gd name="connsiteX16" fmla="*/ 43296 w 548457"/>
              <a:gd name="connsiteY16" fmla="*/ 1385310 h 1746067"/>
              <a:gd name="connsiteX17" fmla="*/ 28864 w 548457"/>
              <a:gd name="connsiteY17" fmla="*/ 1471891 h 1746067"/>
              <a:gd name="connsiteX18" fmla="*/ 28864 w 548457"/>
              <a:gd name="connsiteY18" fmla="*/ 1746067 h 1746067"/>
              <a:gd name="connsiteX0" fmla="*/ 0 w 548457"/>
              <a:gd name="connsiteY0" fmla="*/ 0 h 1746067"/>
              <a:gd name="connsiteX1" fmla="*/ 43296 w 548457"/>
              <a:gd name="connsiteY1" fmla="*/ 274176 h 1746067"/>
              <a:gd name="connsiteX2" fmla="*/ 86591 w 548457"/>
              <a:gd name="connsiteY2" fmla="*/ 360758 h 1746067"/>
              <a:gd name="connsiteX3" fmla="*/ 216477 w 548457"/>
              <a:gd name="connsiteY3" fmla="*/ 447340 h 1746067"/>
              <a:gd name="connsiteX4" fmla="*/ 317500 w 548457"/>
              <a:gd name="connsiteY4" fmla="*/ 548352 h 1746067"/>
              <a:gd name="connsiteX5" fmla="*/ 418523 w 548457"/>
              <a:gd name="connsiteY5" fmla="*/ 620504 h 1746067"/>
              <a:gd name="connsiteX6" fmla="*/ 476250 w 548457"/>
              <a:gd name="connsiteY6" fmla="*/ 678225 h 1746067"/>
              <a:gd name="connsiteX7" fmla="*/ 490682 w 548457"/>
              <a:gd name="connsiteY7" fmla="*/ 721516 h 1746067"/>
              <a:gd name="connsiteX8" fmla="*/ 533977 w 548457"/>
              <a:gd name="connsiteY8" fmla="*/ 750376 h 1746067"/>
              <a:gd name="connsiteX9" fmla="*/ 548409 w 548457"/>
              <a:gd name="connsiteY9" fmla="*/ 793667 h 1746067"/>
              <a:gd name="connsiteX10" fmla="*/ 476250 w 548457"/>
              <a:gd name="connsiteY10" fmla="*/ 1067843 h 1746067"/>
              <a:gd name="connsiteX11" fmla="*/ 418523 w 548457"/>
              <a:gd name="connsiteY11" fmla="*/ 1111134 h 1746067"/>
              <a:gd name="connsiteX12" fmla="*/ 274205 w 548457"/>
              <a:gd name="connsiteY12" fmla="*/ 1154425 h 1746067"/>
              <a:gd name="connsiteX13" fmla="*/ 101023 w 548457"/>
              <a:gd name="connsiteY13" fmla="*/ 1313158 h 1746067"/>
              <a:gd name="connsiteX14" fmla="*/ 86591 w 548457"/>
              <a:gd name="connsiteY14" fmla="*/ 1356449 h 1746067"/>
              <a:gd name="connsiteX15" fmla="*/ 43296 w 548457"/>
              <a:gd name="connsiteY15" fmla="*/ 1385310 h 1746067"/>
              <a:gd name="connsiteX16" fmla="*/ 28864 w 548457"/>
              <a:gd name="connsiteY16" fmla="*/ 1471891 h 1746067"/>
              <a:gd name="connsiteX17" fmla="*/ 28864 w 548457"/>
              <a:gd name="connsiteY17" fmla="*/ 1746067 h 1746067"/>
              <a:gd name="connsiteX0" fmla="*/ 0 w 548457"/>
              <a:gd name="connsiteY0" fmla="*/ 0 h 1746067"/>
              <a:gd name="connsiteX1" fmla="*/ 43296 w 548457"/>
              <a:gd name="connsiteY1" fmla="*/ 274176 h 1746067"/>
              <a:gd name="connsiteX2" fmla="*/ 86591 w 548457"/>
              <a:gd name="connsiteY2" fmla="*/ 360758 h 1746067"/>
              <a:gd name="connsiteX3" fmla="*/ 216477 w 548457"/>
              <a:gd name="connsiteY3" fmla="*/ 447340 h 1746067"/>
              <a:gd name="connsiteX4" fmla="*/ 317500 w 548457"/>
              <a:gd name="connsiteY4" fmla="*/ 548352 h 1746067"/>
              <a:gd name="connsiteX5" fmla="*/ 418523 w 548457"/>
              <a:gd name="connsiteY5" fmla="*/ 620504 h 1746067"/>
              <a:gd name="connsiteX6" fmla="*/ 476250 w 548457"/>
              <a:gd name="connsiteY6" fmla="*/ 678225 h 1746067"/>
              <a:gd name="connsiteX7" fmla="*/ 490682 w 548457"/>
              <a:gd name="connsiteY7" fmla="*/ 721516 h 1746067"/>
              <a:gd name="connsiteX8" fmla="*/ 533977 w 548457"/>
              <a:gd name="connsiteY8" fmla="*/ 750376 h 1746067"/>
              <a:gd name="connsiteX9" fmla="*/ 548409 w 548457"/>
              <a:gd name="connsiteY9" fmla="*/ 793667 h 1746067"/>
              <a:gd name="connsiteX10" fmla="*/ 476250 w 548457"/>
              <a:gd name="connsiteY10" fmla="*/ 1067843 h 1746067"/>
              <a:gd name="connsiteX11" fmla="*/ 274205 w 548457"/>
              <a:gd name="connsiteY11" fmla="*/ 1154425 h 1746067"/>
              <a:gd name="connsiteX12" fmla="*/ 101023 w 548457"/>
              <a:gd name="connsiteY12" fmla="*/ 1313158 h 1746067"/>
              <a:gd name="connsiteX13" fmla="*/ 86591 w 548457"/>
              <a:gd name="connsiteY13" fmla="*/ 1356449 h 1746067"/>
              <a:gd name="connsiteX14" fmla="*/ 43296 w 548457"/>
              <a:gd name="connsiteY14" fmla="*/ 1385310 h 1746067"/>
              <a:gd name="connsiteX15" fmla="*/ 28864 w 548457"/>
              <a:gd name="connsiteY15" fmla="*/ 1471891 h 1746067"/>
              <a:gd name="connsiteX16" fmla="*/ 28864 w 548457"/>
              <a:gd name="connsiteY16" fmla="*/ 1746067 h 1746067"/>
              <a:gd name="connsiteX0" fmla="*/ 0 w 533977"/>
              <a:gd name="connsiteY0" fmla="*/ 0 h 1746067"/>
              <a:gd name="connsiteX1" fmla="*/ 43296 w 533977"/>
              <a:gd name="connsiteY1" fmla="*/ 274176 h 1746067"/>
              <a:gd name="connsiteX2" fmla="*/ 86591 w 533977"/>
              <a:gd name="connsiteY2" fmla="*/ 360758 h 1746067"/>
              <a:gd name="connsiteX3" fmla="*/ 216477 w 533977"/>
              <a:gd name="connsiteY3" fmla="*/ 447340 h 1746067"/>
              <a:gd name="connsiteX4" fmla="*/ 317500 w 533977"/>
              <a:gd name="connsiteY4" fmla="*/ 548352 h 1746067"/>
              <a:gd name="connsiteX5" fmla="*/ 418523 w 533977"/>
              <a:gd name="connsiteY5" fmla="*/ 620504 h 1746067"/>
              <a:gd name="connsiteX6" fmla="*/ 476250 w 533977"/>
              <a:gd name="connsiteY6" fmla="*/ 678225 h 1746067"/>
              <a:gd name="connsiteX7" fmla="*/ 490682 w 533977"/>
              <a:gd name="connsiteY7" fmla="*/ 721516 h 1746067"/>
              <a:gd name="connsiteX8" fmla="*/ 533977 w 533977"/>
              <a:gd name="connsiteY8" fmla="*/ 750376 h 1746067"/>
              <a:gd name="connsiteX9" fmla="*/ 476250 w 533977"/>
              <a:gd name="connsiteY9" fmla="*/ 1067843 h 1746067"/>
              <a:gd name="connsiteX10" fmla="*/ 274205 w 533977"/>
              <a:gd name="connsiteY10" fmla="*/ 1154425 h 1746067"/>
              <a:gd name="connsiteX11" fmla="*/ 101023 w 533977"/>
              <a:gd name="connsiteY11" fmla="*/ 1313158 h 1746067"/>
              <a:gd name="connsiteX12" fmla="*/ 86591 w 533977"/>
              <a:gd name="connsiteY12" fmla="*/ 1356449 h 1746067"/>
              <a:gd name="connsiteX13" fmla="*/ 43296 w 533977"/>
              <a:gd name="connsiteY13" fmla="*/ 1385310 h 1746067"/>
              <a:gd name="connsiteX14" fmla="*/ 28864 w 533977"/>
              <a:gd name="connsiteY14" fmla="*/ 1471891 h 1746067"/>
              <a:gd name="connsiteX15" fmla="*/ 28864 w 533977"/>
              <a:gd name="connsiteY15" fmla="*/ 1746067 h 1746067"/>
              <a:gd name="connsiteX0" fmla="*/ 0 w 497122"/>
              <a:gd name="connsiteY0" fmla="*/ 0 h 1746067"/>
              <a:gd name="connsiteX1" fmla="*/ 43296 w 497122"/>
              <a:gd name="connsiteY1" fmla="*/ 274176 h 1746067"/>
              <a:gd name="connsiteX2" fmla="*/ 86591 w 497122"/>
              <a:gd name="connsiteY2" fmla="*/ 360758 h 1746067"/>
              <a:gd name="connsiteX3" fmla="*/ 216477 w 497122"/>
              <a:gd name="connsiteY3" fmla="*/ 447340 h 1746067"/>
              <a:gd name="connsiteX4" fmla="*/ 317500 w 497122"/>
              <a:gd name="connsiteY4" fmla="*/ 548352 h 1746067"/>
              <a:gd name="connsiteX5" fmla="*/ 418523 w 497122"/>
              <a:gd name="connsiteY5" fmla="*/ 620504 h 1746067"/>
              <a:gd name="connsiteX6" fmla="*/ 476250 w 497122"/>
              <a:gd name="connsiteY6" fmla="*/ 678225 h 1746067"/>
              <a:gd name="connsiteX7" fmla="*/ 490682 w 497122"/>
              <a:gd name="connsiteY7" fmla="*/ 721516 h 1746067"/>
              <a:gd name="connsiteX8" fmla="*/ 476250 w 497122"/>
              <a:gd name="connsiteY8" fmla="*/ 1067843 h 1746067"/>
              <a:gd name="connsiteX9" fmla="*/ 274205 w 497122"/>
              <a:gd name="connsiteY9" fmla="*/ 1154425 h 1746067"/>
              <a:gd name="connsiteX10" fmla="*/ 101023 w 497122"/>
              <a:gd name="connsiteY10" fmla="*/ 1313158 h 1746067"/>
              <a:gd name="connsiteX11" fmla="*/ 86591 w 497122"/>
              <a:gd name="connsiteY11" fmla="*/ 1356449 h 1746067"/>
              <a:gd name="connsiteX12" fmla="*/ 43296 w 497122"/>
              <a:gd name="connsiteY12" fmla="*/ 1385310 h 1746067"/>
              <a:gd name="connsiteX13" fmla="*/ 28864 w 497122"/>
              <a:gd name="connsiteY13" fmla="*/ 1471891 h 1746067"/>
              <a:gd name="connsiteX14" fmla="*/ 28864 w 497122"/>
              <a:gd name="connsiteY14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86591 w 562841"/>
              <a:gd name="connsiteY2" fmla="*/ 360758 h 1746067"/>
              <a:gd name="connsiteX3" fmla="*/ 216477 w 562841"/>
              <a:gd name="connsiteY3" fmla="*/ 447340 h 1746067"/>
              <a:gd name="connsiteX4" fmla="*/ 317500 w 562841"/>
              <a:gd name="connsiteY4" fmla="*/ 548352 h 1746067"/>
              <a:gd name="connsiteX5" fmla="*/ 418523 w 562841"/>
              <a:gd name="connsiteY5" fmla="*/ 620504 h 1746067"/>
              <a:gd name="connsiteX6" fmla="*/ 476250 w 562841"/>
              <a:gd name="connsiteY6" fmla="*/ 678225 h 1746067"/>
              <a:gd name="connsiteX7" fmla="*/ 562841 w 562841"/>
              <a:gd name="connsiteY7" fmla="*/ 836958 h 1746067"/>
              <a:gd name="connsiteX8" fmla="*/ 476250 w 562841"/>
              <a:gd name="connsiteY8" fmla="*/ 1067843 h 1746067"/>
              <a:gd name="connsiteX9" fmla="*/ 274205 w 562841"/>
              <a:gd name="connsiteY9" fmla="*/ 1154425 h 1746067"/>
              <a:gd name="connsiteX10" fmla="*/ 101023 w 562841"/>
              <a:gd name="connsiteY10" fmla="*/ 1313158 h 1746067"/>
              <a:gd name="connsiteX11" fmla="*/ 86591 w 562841"/>
              <a:gd name="connsiteY11" fmla="*/ 1356449 h 1746067"/>
              <a:gd name="connsiteX12" fmla="*/ 43296 w 562841"/>
              <a:gd name="connsiteY12" fmla="*/ 1385310 h 1746067"/>
              <a:gd name="connsiteX13" fmla="*/ 28864 w 562841"/>
              <a:gd name="connsiteY13" fmla="*/ 1471891 h 1746067"/>
              <a:gd name="connsiteX14" fmla="*/ 28864 w 562841"/>
              <a:gd name="connsiteY14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86591 w 562841"/>
              <a:gd name="connsiteY2" fmla="*/ 360758 h 1746067"/>
              <a:gd name="connsiteX3" fmla="*/ 216477 w 562841"/>
              <a:gd name="connsiteY3" fmla="*/ 447340 h 1746067"/>
              <a:gd name="connsiteX4" fmla="*/ 317500 w 562841"/>
              <a:gd name="connsiteY4" fmla="*/ 548352 h 1746067"/>
              <a:gd name="connsiteX5" fmla="*/ 476250 w 562841"/>
              <a:gd name="connsiteY5" fmla="*/ 678225 h 1746067"/>
              <a:gd name="connsiteX6" fmla="*/ 562841 w 562841"/>
              <a:gd name="connsiteY6" fmla="*/ 836958 h 1746067"/>
              <a:gd name="connsiteX7" fmla="*/ 476250 w 562841"/>
              <a:gd name="connsiteY7" fmla="*/ 1067843 h 1746067"/>
              <a:gd name="connsiteX8" fmla="*/ 274205 w 562841"/>
              <a:gd name="connsiteY8" fmla="*/ 1154425 h 1746067"/>
              <a:gd name="connsiteX9" fmla="*/ 101023 w 562841"/>
              <a:gd name="connsiteY9" fmla="*/ 1313158 h 1746067"/>
              <a:gd name="connsiteX10" fmla="*/ 86591 w 562841"/>
              <a:gd name="connsiteY10" fmla="*/ 1356449 h 1746067"/>
              <a:gd name="connsiteX11" fmla="*/ 43296 w 562841"/>
              <a:gd name="connsiteY11" fmla="*/ 1385310 h 1746067"/>
              <a:gd name="connsiteX12" fmla="*/ 28864 w 562841"/>
              <a:gd name="connsiteY12" fmla="*/ 1471891 h 1746067"/>
              <a:gd name="connsiteX13" fmla="*/ 28864 w 562841"/>
              <a:gd name="connsiteY13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86591 w 562841"/>
              <a:gd name="connsiteY2" fmla="*/ 360758 h 1746067"/>
              <a:gd name="connsiteX3" fmla="*/ 317500 w 562841"/>
              <a:gd name="connsiteY3" fmla="*/ 548352 h 1746067"/>
              <a:gd name="connsiteX4" fmla="*/ 476250 w 562841"/>
              <a:gd name="connsiteY4" fmla="*/ 678225 h 1746067"/>
              <a:gd name="connsiteX5" fmla="*/ 562841 w 562841"/>
              <a:gd name="connsiteY5" fmla="*/ 836958 h 1746067"/>
              <a:gd name="connsiteX6" fmla="*/ 476250 w 562841"/>
              <a:gd name="connsiteY6" fmla="*/ 1067843 h 1746067"/>
              <a:gd name="connsiteX7" fmla="*/ 274205 w 562841"/>
              <a:gd name="connsiteY7" fmla="*/ 1154425 h 1746067"/>
              <a:gd name="connsiteX8" fmla="*/ 101023 w 562841"/>
              <a:gd name="connsiteY8" fmla="*/ 1313158 h 1746067"/>
              <a:gd name="connsiteX9" fmla="*/ 86591 w 562841"/>
              <a:gd name="connsiteY9" fmla="*/ 1356449 h 1746067"/>
              <a:gd name="connsiteX10" fmla="*/ 43296 w 562841"/>
              <a:gd name="connsiteY10" fmla="*/ 1385310 h 1746067"/>
              <a:gd name="connsiteX11" fmla="*/ 28864 w 562841"/>
              <a:gd name="connsiteY11" fmla="*/ 1471891 h 1746067"/>
              <a:gd name="connsiteX12" fmla="*/ 28864 w 562841"/>
              <a:gd name="connsiteY12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86591 w 562841"/>
              <a:gd name="connsiteY2" fmla="*/ 360758 h 1746067"/>
              <a:gd name="connsiteX3" fmla="*/ 317500 w 562841"/>
              <a:gd name="connsiteY3" fmla="*/ 548352 h 1746067"/>
              <a:gd name="connsiteX4" fmla="*/ 476250 w 562841"/>
              <a:gd name="connsiteY4" fmla="*/ 678225 h 1746067"/>
              <a:gd name="connsiteX5" fmla="*/ 562841 w 562841"/>
              <a:gd name="connsiteY5" fmla="*/ 836958 h 1746067"/>
              <a:gd name="connsiteX6" fmla="*/ 476250 w 562841"/>
              <a:gd name="connsiteY6" fmla="*/ 1067843 h 1746067"/>
              <a:gd name="connsiteX7" fmla="*/ 274205 w 562841"/>
              <a:gd name="connsiteY7" fmla="*/ 1154425 h 1746067"/>
              <a:gd name="connsiteX8" fmla="*/ 101023 w 562841"/>
              <a:gd name="connsiteY8" fmla="*/ 1313158 h 1746067"/>
              <a:gd name="connsiteX9" fmla="*/ 43296 w 562841"/>
              <a:gd name="connsiteY9" fmla="*/ 1385310 h 1746067"/>
              <a:gd name="connsiteX10" fmla="*/ 28864 w 562841"/>
              <a:gd name="connsiteY10" fmla="*/ 1471891 h 1746067"/>
              <a:gd name="connsiteX11" fmla="*/ 28864 w 562841"/>
              <a:gd name="connsiteY11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86591 w 562841"/>
              <a:gd name="connsiteY2" fmla="*/ 360758 h 1746067"/>
              <a:gd name="connsiteX3" fmla="*/ 317500 w 562841"/>
              <a:gd name="connsiteY3" fmla="*/ 548352 h 1746067"/>
              <a:gd name="connsiteX4" fmla="*/ 476250 w 562841"/>
              <a:gd name="connsiteY4" fmla="*/ 678225 h 1746067"/>
              <a:gd name="connsiteX5" fmla="*/ 562841 w 562841"/>
              <a:gd name="connsiteY5" fmla="*/ 836958 h 1746067"/>
              <a:gd name="connsiteX6" fmla="*/ 476250 w 562841"/>
              <a:gd name="connsiteY6" fmla="*/ 1067843 h 1746067"/>
              <a:gd name="connsiteX7" fmla="*/ 274205 w 562841"/>
              <a:gd name="connsiteY7" fmla="*/ 1154425 h 1746067"/>
              <a:gd name="connsiteX8" fmla="*/ 101023 w 562841"/>
              <a:gd name="connsiteY8" fmla="*/ 1313158 h 1746067"/>
              <a:gd name="connsiteX9" fmla="*/ 28864 w 562841"/>
              <a:gd name="connsiteY9" fmla="*/ 1471891 h 1746067"/>
              <a:gd name="connsiteX10" fmla="*/ 28864 w 562841"/>
              <a:gd name="connsiteY10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317500 w 562841"/>
              <a:gd name="connsiteY2" fmla="*/ 548352 h 1746067"/>
              <a:gd name="connsiteX3" fmla="*/ 476250 w 562841"/>
              <a:gd name="connsiteY3" fmla="*/ 678225 h 1746067"/>
              <a:gd name="connsiteX4" fmla="*/ 562841 w 562841"/>
              <a:gd name="connsiteY4" fmla="*/ 836958 h 1746067"/>
              <a:gd name="connsiteX5" fmla="*/ 476250 w 562841"/>
              <a:gd name="connsiteY5" fmla="*/ 1067843 h 1746067"/>
              <a:gd name="connsiteX6" fmla="*/ 274205 w 562841"/>
              <a:gd name="connsiteY6" fmla="*/ 1154425 h 1746067"/>
              <a:gd name="connsiteX7" fmla="*/ 101023 w 562841"/>
              <a:gd name="connsiteY7" fmla="*/ 1313158 h 1746067"/>
              <a:gd name="connsiteX8" fmla="*/ 28864 w 562841"/>
              <a:gd name="connsiteY8" fmla="*/ 1471891 h 1746067"/>
              <a:gd name="connsiteX9" fmla="*/ 28864 w 562841"/>
              <a:gd name="connsiteY9" fmla="*/ 1746067 h 1746067"/>
              <a:gd name="connsiteX0" fmla="*/ 0 w 568964"/>
              <a:gd name="connsiteY0" fmla="*/ 0 h 1746067"/>
              <a:gd name="connsiteX1" fmla="*/ 43296 w 568964"/>
              <a:gd name="connsiteY1" fmla="*/ 274176 h 1746067"/>
              <a:gd name="connsiteX2" fmla="*/ 317500 w 568964"/>
              <a:gd name="connsiteY2" fmla="*/ 548352 h 1746067"/>
              <a:gd name="connsiteX3" fmla="*/ 562841 w 568964"/>
              <a:gd name="connsiteY3" fmla="*/ 836958 h 1746067"/>
              <a:gd name="connsiteX4" fmla="*/ 476250 w 568964"/>
              <a:gd name="connsiteY4" fmla="*/ 1067843 h 1746067"/>
              <a:gd name="connsiteX5" fmla="*/ 274205 w 568964"/>
              <a:gd name="connsiteY5" fmla="*/ 1154425 h 1746067"/>
              <a:gd name="connsiteX6" fmla="*/ 101023 w 568964"/>
              <a:gd name="connsiteY6" fmla="*/ 1313158 h 1746067"/>
              <a:gd name="connsiteX7" fmla="*/ 28864 w 568964"/>
              <a:gd name="connsiteY7" fmla="*/ 1471891 h 1746067"/>
              <a:gd name="connsiteX8" fmla="*/ 28864 w 568964"/>
              <a:gd name="connsiteY8" fmla="*/ 1746067 h 1746067"/>
              <a:gd name="connsiteX0" fmla="*/ 0 w 571453"/>
              <a:gd name="connsiteY0" fmla="*/ 0 h 1746067"/>
              <a:gd name="connsiteX1" fmla="*/ 43296 w 571453"/>
              <a:gd name="connsiteY1" fmla="*/ 274176 h 1746067"/>
              <a:gd name="connsiteX2" fmla="*/ 317500 w 571453"/>
              <a:gd name="connsiteY2" fmla="*/ 548352 h 1746067"/>
              <a:gd name="connsiteX3" fmla="*/ 562841 w 571453"/>
              <a:gd name="connsiteY3" fmla="*/ 836958 h 1746067"/>
              <a:gd name="connsiteX4" fmla="*/ 476250 w 571453"/>
              <a:gd name="connsiteY4" fmla="*/ 1067843 h 1746067"/>
              <a:gd name="connsiteX5" fmla="*/ 101023 w 571453"/>
              <a:gd name="connsiteY5" fmla="*/ 1313158 h 1746067"/>
              <a:gd name="connsiteX6" fmla="*/ 28864 w 571453"/>
              <a:gd name="connsiteY6" fmla="*/ 1471891 h 1746067"/>
              <a:gd name="connsiteX7" fmla="*/ 28864 w 571453"/>
              <a:gd name="connsiteY7" fmla="*/ 1746067 h 1746067"/>
              <a:gd name="connsiteX0" fmla="*/ 4275 w 577264"/>
              <a:gd name="connsiteY0" fmla="*/ 0 h 1746067"/>
              <a:gd name="connsiteX1" fmla="*/ 47571 w 577264"/>
              <a:gd name="connsiteY1" fmla="*/ 274176 h 1746067"/>
              <a:gd name="connsiteX2" fmla="*/ 321775 w 577264"/>
              <a:gd name="connsiteY2" fmla="*/ 548352 h 1746067"/>
              <a:gd name="connsiteX3" fmla="*/ 567116 w 577264"/>
              <a:gd name="connsiteY3" fmla="*/ 836958 h 1746067"/>
              <a:gd name="connsiteX4" fmla="*/ 480525 w 577264"/>
              <a:gd name="connsiteY4" fmla="*/ 1067843 h 1746067"/>
              <a:gd name="connsiteX5" fmla="*/ 33139 w 577264"/>
              <a:gd name="connsiteY5" fmla="*/ 1471891 h 1746067"/>
              <a:gd name="connsiteX6" fmla="*/ 33139 w 577264"/>
              <a:gd name="connsiteY6" fmla="*/ 1746067 h 1746067"/>
              <a:gd name="connsiteX0" fmla="*/ 23478 w 596467"/>
              <a:gd name="connsiteY0" fmla="*/ 0 h 1832649"/>
              <a:gd name="connsiteX1" fmla="*/ 66774 w 596467"/>
              <a:gd name="connsiteY1" fmla="*/ 274176 h 1832649"/>
              <a:gd name="connsiteX2" fmla="*/ 340978 w 596467"/>
              <a:gd name="connsiteY2" fmla="*/ 548352 h 1832649"/>
              <a:gd name="connsiteX3" fmla="*/ 586319 w 596467"/>
              <a:gd name="connsiteY3" fmla="*/ 836958 h 1832649"/>
              <a:gd name="connsiteX4" fmla="*/ 499728 w 596467"/>
              <a:gd name="connsiteY4" fmla="*/ 1067843 h 1832649"/>
              <a:gd name="connsiteX5" fmla="*/ 52342 w 596467"/>
              <a:gd name="connsiteY5" fmla="*/ 1471891 h 1832649"/>
              <a:gd name="connsiteX6" fmla="*/ 9047 w 596467"/>
              <a:gd name="connsiteY6" fmla="*/ 1832649 h 1832649"/>
              <a:gd name="connsiteX0" fmla="*/ 17224 w 580375"/>
              <a:gd name="connsiteY0" fmla="*/ 0 h 1832649"/>
              <a:gd name="connsiteX1" fmla="*/ 60520 w 580375"/>
              <a:gd name="connsiteY1" fmla="*/ 274176 h 1832649"/>
              <a:gd name="connsiteX2" fmla="*/ 334724 w 580375"/>
              <a:gd name="connsiteY2" fmla="*/ 548352 h 1832649"/>
              <a:gd name="connsiteX3" fmla="*/ 580065 w 580375"/>
              <a:gd name="connsiteY3" fmla="*/ 836958 h 1832649"/>
              <a:gd name="connsiteX4" fmla="*/ 378020 w 580375"/>
              <a:gd name="connsiteY4" fmla="*/ 1154425 h 1832649"/>
              <a:gd name="connsiteX5" fmla="*/ 46088 w 580375"/>
              <a:gd name="connsiteY5" fmla="*/ 1471891 h 1832649"/>
              <a:gd name="connsiteX6" fmla="*/ 2793 w 580375"/>
              <a:gd name="connsiteY6" fmla="*/ 1832649 h 1832649"/>
              <a:gd name="connsiteX0" fmla="*/ 17224 w 580375"/>
              <a:gd name="connsiteY0" fmla="*/ 0 h 1832649"/>
              <a:gd name="connsiteX1" fmla="*/ 103815 w 580375"/>
              <a:gd name="connsiteY1" fmla="*/ 317467 h 1832649"/>
              <a:gd name="connsiteX2" fmla="*/ 334724 w 580375"/>
              <a:gd name="connsiteY2" fmla="*/ 548352 h 1832649"/>
              <a:gd name="connsiteX3" fmla="*/ 580065 w 580375"/>
              <a:gd name="connsiteY3" fmla="*/ 836958 h 1832649"/>
              <a:gd name="connsiteX4" fmla="*/ 378020 w 580375"/>
              <a:gd name="connsiteY4" fmla="*/ 1154425 h 1832649"/>
              <a:gd name="connsiteX5" fmla="*/ 46088 w 580375"/>
              <a:gd name="connsiteY5" fmla="*/ 1471891 h 1832649"/>
              <a:gd name="connsiteX6" fmla="*/ 2793 w 580375"/>
              <a:gd name="connsiteY6" fmla="*/ 1832649 h 1832649"/>
              <a:gd name="connsiteX0" fmla="*/ 14431 w 577560"/>
              <a:gd name="connsiteY0" fmla="*/ 0 h 1832649"/>
              <a:gd name="connsiteX1" fmla="*/ 101022 w 577560"/>
              <a:gd name="connsiteY1" fmla="*/ 317467 h 1832649"/>
              <a:gd name="connsiteX2" fmla="*/ 331931 w 577560"/>
              <a:gd name="connsiteY2" fmla="*/ 548352 h 1832649"/>
              <a:gd name="connsiteX3" fmla="*/ 577272 w 577560"/>
              <a:gd name="connsiteY3" fmla="*/ 836958 h 1832649"/>
              <a:gd name="connsiteX4" fmla="*/ 375227 w 577560"/>
              <a:gd name="connsiteY4" fmla="*/ 1154425 h 1832649"/>
              <a:gd name="connsiteX5" fmla="*/ 101022 w 577560"/>
              <a:gd name="connsiteY5" fmla="*/ 1443030 h 1832649"/>
              <a:gd name="connsiteX6" fmla="*/ 0 w 577560"/>
              <a:gd name="connsiteY6" fmla="*/ 1832649 h 183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560" h="1832649">
                <a:moveTo>
                  <a:pt x="14431" y="0"/>
                </a:moveTo>
                <a:cubicBezTo>
                  <a:pt x="25514" y="144064"/>
                  <a:pt x="48105" y="226075"/>
                  <a:pt x="101022" y="317467"/>
                </a:cubicBezTo>
                <a:cubicBezTo>
                  <a:pt x="153939" y="408859"/>
                  <a:pt x="252556" y="461770"/>
                  <a:pt x="331931" y="548352"/>
                </a:cubicBezTo>
                <a:cubicBezTo>
                  <a:pt x="411306" y="634934"/>
                  <a:pt x="570056" y="735946"/>
                  <a:pt x="577272" y="836958"/>
                </a:cubicBezTo>
                <a:cubicBezTo>
                  <a:pt x="584488" y="937970"/>
                  <a:pt x="454602" y="1053413"/>
                  <a:pt x="375227" y="1154425"/>
                </a:cubicBezTo>
                <a:cubicBezTo>
                  <a:pt x="295852" y="1255437"/>
                  <a:pt x="163560" y="1329993"/>
                  <a:pt x="101022" y="1443030"/>
                </a:cubicBezTo>
                <a:cubicBezTo>
                  <a:pt x="38484" y="1556067"/>
                  <a:pt x="0" y="1741257"/>
                  <a:pt x="0" y="1832649"/>
                </a:cubicBezTo>
              </a:path>
            </a:pathLst>
          </a:custGeom>
          <a:ln w="38100" cmpd="sng">
            <a:solidFill>
              <a:srgbClr val="3366FF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7317440" y="4500598"/>
            <a:ext cx="187612" cy="816179"/>
          </a:xfrm>
          <a:custGeom>
            <a:avLst/>
            <a:gdLst>
              <a:gd name="connsiteX0" fmla="*/ 0 w 548457"/>
              <a:gd name="connsiteY0" fmla="*/ 0 h 1746067"/>
              <a:gd name="connsiteX1" fmla="*/ 43296 w 548457"/>
              <a:gd name="connsiteY1" fmla="*/ 274176 h 1746067"/>
              <a:gd name="connsiteX2" fmla="*/ 86591 w 548457"/>
              <a:gd name="connsiteY2" fmla="*/ 360758 h 1746067"/>
              <a:gd name="connsiteX3" fmla="*/ 216477 w 548457"/>
              <a:gd name="connsiteY3" fmla="*/ 447340 h 1746067"/>
              <a:gd name="connsiteX4" fmla="*/ 317500 w 548457"/>
              <a:gd name="connsiteY4" fmla="*/ 548352 h 1746067"/>
              <a:gd name="connsiteX5" fmla="*/ 418523 w 548457"/>
              <a:gd name="connsiteY5" fmla="*/ 620504 h 1746067"/>
              <a:gd name="connsiteX6" fmla="*/ 476250 w 548457"/>
              <a:gd name="connsiteY6" fmla="*/ 678225 h 1746067"/>
              <a:gd name="connsiteX7" fmla="*/ 490682 w 548457"/>
              <a:gd name="connsiteY7" fmla="*/ 721516 h 1746067"/>
              <a:gd name="connsiteX8" fmla="*/ 533977 w 548457"/>
              <a:gd name="connsiteY8" fmla="*/ 750376 h 1746067"/>
              <a:gd name="connsiteX9" fmla="*/ 548409 w 548457"/>
              <a:gd name="connsiteY9" fmla="*/ 793667 h 1746067"/>
              <a:gd name="connsiteX10" fmla="*/ 476250 w 548457"/>
              <a:gd name="connsiteY10" fmla="*/ 1067843 h 1746067"/>
              <a:gd name="connsiteX11" fmla="*/ 418523 w 548457"/>
              <a:gd name="connsiteY11" fmla="*/ 1111134 h 1746067"/>
              <a:gd name="connsiteX12" fmla="*/ 375227 w 548457"/>
              <a:gd name="connsiteY12" fmla="*/ 1139994 h 1746067"/>
              <a:gd name="connsiteX13" fmla="*/ 274205 w 548457"/>
              <a:gd name="connsiteY13" fmla="*/ 1154425 h 1746067"/>
              <a:gd name="connsiteX14" fmla="*/ 187614 w 548457"/>
              <a:gd name="connsiteY14" fmla="*/ 1212146 h 1746067"/>
              <a:gd name="connsiteX15" fmla="*/ 101023 w 548457"/>
              <a:gd name="connsiteY15" fmla="*/ 1313158 h 1746067"/>
              <a:gd name="connsiteX16" fmla="*/ 86591 w 548457"/>
              <a:gd name="connsiteY16" fmla="*/ 1356449 h 1746067"/>
              <a:gd name="connsiteX17" fmla="*/ 43296 w 548457"/>
              <a:gd name="connsiteY17" fmla="*/ 1385310 h 1746067"/>
              <a:gd name="connsiteX18" fmla="*/ 28864 w 548457"/>
              <a:gd name="connsiteY18" fmla="*/ 1471891 h 1746067"/>
              <a:gd name="connsiteX19" fmla="*/ 28864 w 548457"/>
              <a:gd name="connsiteY19" fmla="*/ 1746067 h 1746067"/>
              <a:gd name="connsiteX0" fmla="*/ 0 w 548457"/>
              <a:gd name="connsiteY0" fmla="*/ 0 h 1746067"/>
              <a:gd name="connsiteX1" fmla="*/ 43296 w 548457"/>
              <a:gd name="connsiteY1" fmla="*/ 274176 h 1746067"/>
              <a:gd name="connsiteX2" fmla="*/ 86591 w 548457"/>
              <a:gd name="connsiteY2" fmla="*/ 360758 h 1746067"/>
              <a:gd name="connsiteX3" fmla="*/ 216477 w 548457"/>
              <a:gd name="connsiteY3" fmla="*/ 447340 h 1746067"/>
              <a:gd name="connsiteX4" fmla="*/ 317500 w 548457"/>
              <a:gd name="connsiteY4" fmla="*/ 548352 h 1746067"/>
              <a:gd name="connsiteX5" fmla="*/ 418523 w 548457"/>
              <a:gd name="connsiteY5" fmla="*/ 620504 h 1746067"/>
              <a:gd name="connsiteX6" fmla="*/ 476250 w 548457"/>
              <a:gd name="connsiteY6" fmla="*/ 678225 h 1746067"/>
              <a:gd name="connsiteX7" fmla="*/ 490682 w 548457"/>
              <a:gd name="connsiteY7" fmla="*/ 721516 h 1746067"/>
              <a:gd name="connsiteX8" fmla="*/ 533977 w 548457"/>
              <a:gd name="connsiteY8" fmla="*/ 750376 h 1746067"/>
              <a:gd name="connsiteX9" fmla="*/ 548409 w 548457"/>
              <a:gd name="connsiteY9" fmla="*/ 793667 h 1746067"/>
              <a:gd name="connsiteX10" fmla="*/ 476250 w 548457"/>
              <a:gd name="connsiteY10" fmla="*/ 1067843 h 1746067"/>
              <a:gd name="connsiteX11" fmla="*/ 418523 w 548457"/>
              <a:gd name="connsiteY11" fmla="*/ 1111134 h 1746067"/>
              <a:gd name="connsiteX12" fmla="*/ 375227 w 548457"/>
              <a:gd name="connsiteY12" fmla="*/ 1139994 h 1746067"/>
              <a:gd name="connsiteX13" fmla="*/ 274205 w 548457"/>
              <a:gd name="connsiteY13" fmla="*/ 1154425 h 1746067"/>
              <a:gd name="connsiteX14" fmla="*/ 101023 w 548457"/>
              <a:gd name="connsiteY14" fmla="*/ 1313158 h 1746067"/>
              <a:gd name="connsiteX15" fmla="*/ 86591 w 548457"/>
              <a:gd name="connsiteY15" fmla="*/ 1356449 h 1746067"/>
              <a:gd name="connsiteX16" fmla="*/ 43296 w 548457"/>
              <a:gd name="connsiteY16" fmla="*/ 1385310 h 1746067"/>
              <a:gd name="connsiteX17" fmla="*/ 28864 w 548457"/>
              <a:gd name="connsiteY17" fmla="*/ 1471891 h 1746067"/>
              <a:gd name="connsiteX18" fmla="*/ 28864 w 548457"/>
              <a:gd name="connsiteY18" fmla="*/ 1746067 h 1746067"/>
              <a:gd name="connsiteX0" fmla="*/ 0 w 548457"/>
              <a:gd name="connsiteY0" fmla="*/ 0 h 1746067"/>
              <a:gd name="connsiteX1" fmla="*/ 43296 w 548457"/>
              <a:gd name="connsiteY1" fmla="*/ 274176 h 1746067"/>
              <a:gd name="connsiteX2" fmla="*/ 86591 w 548457"/>
              <a:gd name="connsiteY2" fmla="*/ 360758 h 1746067"/>
              <a:gd name="connsiteX3" fmla="*/ 216477 w 548457"/>
              <a:gd name="connsiteY3" fmla="*/ 447340 h 1746067"/>
              <a:gd name="connsiteX4" fmla="*/ 317500 w 548457"/>
              <a:gd name="connsiteY4" fmla="*/ 548352 h 1746067"/>
              <a:gd name="connsiteX5" fmla="*/ 418523 w 548457"/>
              <a:gd name="connsiteY5" fmla="*/ 620504 h 1746067"/>
              <a:gd name="connsiteX6" fmla="*/ 476250 w 548457"/>
              <a:gd name="connsiteY6" fmla="*/ 678225 h 1746067"/>
              <a:gd name="connsiteX7" fmla="*/ 490682 w 548457"/>
              <a:gd name="connsiteY7" fmla="*/ 721516 h 1746067"/>
              <a:gd name="connsiteX8" fmla="*/ 533977 w 548457"/>
              <a:gd name="connsiteY8" fmla="*/ 750376 h 1746067"/>
              <a:gd name="connsiteX9" fmla="*/ 548409 w 548457"/>
              <a:gd name="connsiteY9" fmla="*/ 793667 h 1746067"/>
              <a:gd name="connsiteX10" fmla="*/ 476250 w 548457"/>
              <a:gd name="connsiteY10" fmla="*/ 1067843 h 1746067"/>
              <a:gd name="connsiteX11" fmla="*/ 418523 w 548457"/>
              <a:gd name="connsiteY11" fmla="*/ 1111134 h 1746067"/>
              <a:gd name="connsiteX12" fmla="*/ 274205 w 548457"/>
              <a:gd name="connsiteY12" fmla="*/ 1154425 h 1746067"/>
              <a:gd name="connsiteX13" fmla="*/ 101023 w 548457"/>
              <a:gd name="connsiteY13" fmla="*/ 1313158 h 1746067"/>
              <a:gd name="connsiteX14" fmla="*/ 86591 w 548457"/>
              <a:gd name="connsiteY14" fmla="*/ 1356449 h 1746067"/>
              <a:gd name="connsiteX15" fmla="*/ 43296 w 548457"/>
              <a:gd name="connsiteY15" fmla="*/ 1385310 h 1746067"/>
              <a:gd name="connsiteX16" fmla="*/ 28864 w 548457"/>
              <a:gd name="connsiteY16" fmla="*/ 1471891 h 1746067"/>
              <a:gd name="connsiteX17" fmla="*/ 28864 w 548457"/>
              <a:gd name="connsiteY17" fmla="*/ 1746067 h 1746067"/>
              <a:gd name="connsiteX0" fmla="*/ 0 w 548457"/>
              <a:gd name="connsiteY0" fmla="*/ 0 h 1746067"/>
              <a:gd name="connsiteX1" fmla="*/ 43296 w 548457"/>
              <a:gd name="connsiteY1" fmla="*/ 274176 h 1746067"/>
              <a:gd name="connsiteX2" fmla="*/ 86591 w 548457"/>
              <a:gd name="connsiteY2" fmla="*/ 360758 h 1746067"/>
              <a:gd name="connsiteX3" fmla="*/ 216477 w 548457"/>
              <a:gd name="connsiteY3" fmla="*/ 447340 h 1746067"/>
              <a:gd name="connsiteX4" fmla="*/ 317500 w 548457"/>
              <a:gd name="connsiteY4" fmla="*/ 548352 h 1746067"/>
              <a:gd name="connsiteX5" fmla="*/ 418523 w 548457"/>
              <a:gd name="connsiteY5" fmla="*/ 620504 h 1746067"/>
              <a:gd name="connsiteX6" fmla="*/ 476250 w 548457"/>
              <a:gd name="connsiteY6" fmla="*/ 678225 h 1746067"/>
              <a:gd name="connsiteX7" fmla="*/ 490682 w 548457"/>
              <a:gd name="connsiteY7" fmla="*/ 721516 h 1746067"/>
              <a:gd name="connsiteX8" fmla="*/ 533977 w 548457"/>
              <a:gd name="connsiteY8" fmla="*/ 750376 h 1746067"/>
              <a:gd name="connsiteX9" fmla="*/ 548409 w 548457"/>
              <a:gd name="connsiteY9" fmla="*/ 793667 h 1746067"/>
              <a:gd name="connsiteX10" fmla="*/ 476250 w 548457"/>
              <a:gd name="connsiteY10" fmla="*/ 1067843 h 1746067"/>
              <a:gd name="connsiteX11" fmla="*/ 274205 w 548457"/>
              <a:gd name="connsiteY11" fmla="*/ 1154425 h 1746067"/>
              <a:gd name="connsiteX12" fmla="*/ 101023 w 548457"/>
              <a:gd name="connsiteY12" fmla="*/ 1313158 h 1746067"/>
              <a:gd name="connsiteX13" fmla="*/ 86591 w 548457"/>
              <a:gd name="connsiteY13" fmla="*/ 1356449 h 1746067"/>
              <a:gd name="connsiteX14" fmla="*/ 43296 w 548457"/>
              <a:gd name="connsiteY14" fmla="*/ 1385310 h 1746067"/>
              <a:gd name="connsiteX15" fmla="*/ 28864 w 548457"/>
              <a:gd name="connsiteY15" fmla="*/ 1471891 h 1746067"/>
              <a:gd name="connsiteX16" fmla="*/ 28864 w 548457"/>
              <a:gd name="connsiteY16" fmla="*/ 1746067 h 1746067"/>
              <a:gd name="connsiteX0" fmla="*/ 0 w 533977"/>
              <a:gd name="connsiteY0" fmla="*/ 0 h 1746067"/>
              <a:gd name="connsiteX1" fmla="*/ 43296 w 533977"/>
              <a:gd name="connsiteY1" fmla="*/ 274176 h 1746067"/>
              <a:gd name="connsiteX2" fmla="*/ 86591 w 533977"/>
              <a:gd name="connsiteY2" fmla="*/ 360758 h 1746067"/>
              <a:gd name="connsiteX3" fmla="*/ 216477 w 533977"/>
              <a:gd name="connsiteY3" fmla="*/ 447340 h 1746067"/>
              <a:gd name="connsiteX4" fmla="*/ 317500 w 533977"/>
              <a:gd name="connsiteY4" fmla="*/ 548352 h 1746067"/>
              <a:gd name="connsiteX5" fmla="*/ 418523 w 533977"/>
              <a:gd name="connsiteY5" fmla="*/ 620504 h 1746067"/>
              <a:gd name="connsiteX6" fmla="*/ 476250 w 533977"/>
              <a:gd name="connsiteY6" fmla="*/ 678225 h 1746067"/>
              <a:gd name="connsiteX7" fmla="*/ 490682 w 533977"/>
              <a:gd name="connsiteY7" fmla="*/ 721516 h 1746067"/>
              <a:gd name="connsiteX8" fmla="*/ 533977 w 533977"/>
              <a:gd name="connsiteY8" fmla="*/ 750376 h 1746067"/>
              <a:gd name="connsiteX9" fmla="*/ 476250 w 533977"/>
              <a:gd name="connsiteY9" fmla="*/ 1067843 h 1746067"/>
              <a:gd name="connsiteX10" fmla="*/ 274205 w 533977"/>
              <a:gd name="connsiteY10" fmla="*/ 1154425 h 1746067"/>
              <a:gd name="connsiteX11" fmla="*/ 101023 w 533977"/>
              <a:gd name="connsiteY11" fmla="*/ 1313158 h 1746067"/>
              <a:gd name="connsiteX12" fmla="*/ 86591 w 533977"/>
              <a:gd name="connsiteY12" fmla="*/ 1356449 h 1746067"/>
              <a:gd name="connsiteX13" fmla="*/ 43296 w 533977"/>
              <a:gd name="connsiteY13" fmla="*/ 1385310 h 1746067"/>
              <a:gd name="connsiteX14" fmla="*/ 28864 w 533977"/>
              <a:gd name="connsiteY14" fmla="*/ 1471891 h 1746067"/>
              <a:gd name="connsiteX15" fmla="*/ 28864 w 533977"/>
              <a:gd name="connsiteY15" fmla="*/ 1746067 h 1746067"/>
              <a:gd name="connsiteX0" fmla="*/ 0 w 497122"/>
              <a:gd name="connsiteY0" fmla="*/ 0 h 1746067"/>
              <a:gd name="connsiteX1" fmla="*/ 43296 w 497122"/>
              <a:gd name="connsiteY1" fmla="*/ 274176 h 1746067"/>
              <a:gd name="connsiteX2" fmla="*/ 86591 w 497122"/>
              <a:gd name="connsiteY2" fmla="*/ 360758 h 1746067"/>
              <a:gd name="connsiteX3" fmla="*/ 216477 w 497122"/>
              <a:gd name="connsiteY3" fmla="*/ 447340 h 1746067"/>
              <a:gd name="connsiteX4" fmla="*/ 317500 w 497122"/>
              <a:gd name="connsiteY4" fmla="*/ 548352 h 1746067"/>
              <a:gd name="connsiteX5" fmla="*/ 418523 w 497122"/>
              <a:gd name="connsiteY5" fmla="*/ 620504 h 1746067"/>
              <a:gd name="connsiteX6" fmla="*/ 476250 w 497122"/>
              <a:gd name="connsiteY6" fmla="*/ 678225 h 1746067"/>
              <a:gd name="connsiteX7" fmla="*/ 490682 w 497122"/>
              <a:gd name="connsiteY7" fmla="*/ 721516 h 1746067"/>
              <a:gd name="connsiteX8" fmla="*/ 476250 w 497122"/>
              <a:gd name="connsiteY8" fmla="*/ 1067843 h 1746067"/>
              <a:gd name="connsiteX9" fmla="*/ 274205 w 497122"/>
              <a:gd name="connsiteY9" fmla="*/ 1154425 h 1746067"/>
              <a:gd name="connsiteX10" fmla="*/ 101023 w 497122"/>
              <a:gd name="connsiteY10" fmla="*/ 1313158 h 1746067"/>
              <a:gd name="connsiteX11" fmla="*/ 86591 w 497122"/>
              <a:gd name="connsiteY11" fmla="*/ 1356449 h 1746067"/>
              <a:gd name="connsiteX12" fmla="*/ 43296 w 497122"/>
              <a:gd name="connsiteY12" fmla="*/ 1385310 h 1746067"/>
              <a:gd name="connsiteX13" fmla="*/ 28864 w 497122"/>
              <a:gd name="connsiteY13" fmla="*/ 1471891 h 1746067"/>
              <a:gd name="connsiteX14" fmla="*/ 28864 w 497122"/>
              <a:gd name="connsiteY14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86591 w 562841"/>
              <a:gd name="connsiteY2" fmla="*/ 360758 h 1746067"/>
              <a:gd name="connsiteX3" fmla="*/ 216477 w 562841"/>
              <a:gd name="connsiteY3" fmla="*/ 447340 h 1746067"/>
              <a:gd name="connsiteX4" fmla="*/ 317500 w 562841"/>
              <a:gd name="connsiteY4" fmla="*/ 548352 h 1746067"/>
              <a:gd name="connsiteX5" fmla="*/ 418523 w 562841"/>
              <a:gd name="connsiteY5" fmla="*/ 620504 h 1746067"/>
              <a:gd name="connsiteX6" fmla="*/ 476250 w 562841"/>
              <a:gd name="connsiteY6" fmla="*/ 678225 h 1746067"/>
              <a:gd name="connsiteX7" fmla="*/ 562841 w 562841"/>
              <a:gd name="connsiteY7" fmla="*/ 836958 h 1746067"/>
              <a:gd name="connsiteX8" fmla="*/ 476250 w 562841"/>
              <a:gd name="connsiteY8" fmla="*/ 1067843 h 1746067"/>
              <a:gd name="connsiteX9" fmla="*/ 274205 w 562841"/>
              <a:gd name="connsiteY9" fmla="*/ 1154425 h 1746067"/>
              <a:gd name="connsiteX10" fmla="*/ 101023 w 562841"/>
              <a:gd name="connsiteY10" fmla="*/ 1313158 h 1746067"/>
              <a:gd name="connsiteX11" fmla="*/ 86591 w 562841"/>
              <a:gd name="connsiteY11" fmla="*/ 1356449 h 1746067"/>
              <a:gd name="connsiteX12" fmla="*/ 43296 w 562841"/>
              <a:gd name="connsiteY12" fmla="*/ 1385310 h 1746067"/>
              <a:gd name="connsiteX13" fmla="*/ 28864 w 562841"/>
              <a:gd name="connsiteY13" fmla="*/ 1471891 h 1746067"/>
              <a:gd name="connsiteX14" fmla="*/ 28864 w 562841"/>
              <a:gd name="connsiteY14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86591 w 562841"/>
              <a:gd name="connsiteY2" fmla="*/ 360758 h 1746067"/>
              <a:gd name="connsiteX3" fmla="*/ 216477 w 562841"/>
              <a:gd name="connsiteY3" fmla="*/ 447340 h 1746067"/>
              <a:gd name="connsiteX4" fmla="*/ 317500 w 562841"/>
              <a:gd name="connsiteY4" fmla="*/ 548352 h 1746067"/>
              <a:gd name="connsiteX5" fmla="*/ 476250 w 562841"/>
              <a:gd name="connsiteY5" fmla="*/ 678225 h 1746067"/>
              <a:gd name="connsiteX6" fmla="*/ 562841 w 562841"/>
              <a:gd name="connsiteY6" fmla="*/ 836958 h 1746067"/>
              <a:gd name="connsiteX7" fmla="*/ 476250 w 562841"/>
              <a:gd name="connsiteY7" fmla="*/ 1067843 h 1746067"/>
              <a:gd name="connsiteX8" fmla="*/ 274205 w 562841"/>
              <a:gd name="connsiteY8" fmla="*/ 1154425 h 1746067"/>
              <a:gd name="connsiteX9" fmla="*/ 101023 w 562841"/>
              <a:gd name="connsiteY9" fmla="*/ 1313158 h 1746067"/>
              <a:gd name="connsiteX10" fmla="*/ 86591 w 562841"/>
              <a:gd name="connsiteY10" fmla="*/ 1356449 h 1746067"/>
              <a:gd name="connsiteX11" fmla="*/ 43296 w 562841"/>
              <a:gd name="connsiteY11" fmla="*/ 1385310 h 1746067"/>
              <a:gd name="connsiteX12" fmla="*/ 28864 w 562841"/>
              <a:gd name="connsiteY12" fmla="*/ 1471891 h 1746067"/>
              <a:gd name="connsiteX13" fmla="*/ 28864 w 562841"/>
              <a:gd name="connsiteY13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86591 w 562841"/>
              <a:gd name="connsiteY2" fmla="*/ 360758 h 1746067"/>
              <a:gd name="connsiteX3" fmla="*/ 317500 w 562841"/>
              <a:gd name="connsiteY3" fmla="*/ 548352 h 1746067"/>
              <a:gd name="connsiteX4" fmla="*/ 476250 w 562841"/>
              <a:gd name="connsiteY4" fmla="*/ 678225 h 1746067"/>
              <a:gd name="connsiteX5" fmla="*/ 562841 w 562841"/>
              <a:gd name="connsiteY5" fmla="*/ 836958 h 1746067"/>
              <a:gd name="connsiteX6" fmla="*/ 476250 w 562841"/>
              <a:gd name="connsiteY6" fmla="*/ 1067843 h 1746067"/>
              <a:gd name="connsiteX7" fmla="*/ 274205 w 562841"/>
              <a:gd name="connsiteY7" fmla="*/ 1154425 h 1746067"/>
              <a:gd name="connsiteX8" fmla="*/ 101023 w 562841"/>
              <a:gd name="connsiteY8" fmla="*/ 1313158 h 1746067"/>
              <a:gd name="connsiteX9" fmla="*/ 86591 w 562841"/>
              <a:gd name="connsiteY9" fmla="*/ 1356449 h 1746067"/>
              <a:gd name="connsiteX10" fmla="*/ 43296 w 562841"/>
              <a:gd name="connsiteY10" fmla="*/ 1385310 h 1746067"/>
              <a:gd name="connsiteX11" fmla="*/ 28864 w 562841"/>
              <a:gd name="connsiteY11" fmla="*/ 1471891 h 1746067"/>
              <a:gd name="connsiteX12" fmla="*/ 28864 w 562841"/>
              <a:gd name="connsiteY12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86591 w 562841"/>
              <a:gd name="connsiteY2" fmla="*/ 360758 h 1746067"/>
              <a:gd name="connsiteX3" fmla="*/ 317500 w 562841"/>
              <a:gd name="connsiteY3" fmla="*/ 548352 h 1746067"/>
              <a:gd name="connsiteX4" fmla="*/ 476250 w 562841"/>
              <a:gd name="connsiteY4" fmla="*/ 678225 h 1746067"/>
              <a:gd name="connsiteX5" fmla="*/ 562841 w 562841"/>
              <a:gd name="connsiteY5" fmla="*/ 836958 h 1746067"/>
              <a:gd name="connsiteX6" fmla="*/ 476250 w 562841"/>
              <a:gd name="connsiteY6" fmla="*/ 1067843 h 1746067"/>
              <a:gd name="connsiteX7" fmla="*/ 274205 w 562841"/>
              <a:gd name="connsiteY7" fmla="*/ 1154425 h 1746067"/>
              <a:gd name="connsiteX8" fmla="*/ 101023 w 562841"/>
              <a:gd name="connsiteY8" fmla="*/ 1313158 h 1746067"/>
              <a:gd name="connsiteX9" fmla="*/ 43296 w 562841"/>
              <a:gd name="connsiteY9" fmla="*/ 1385310 h 1746067"/>
              <a:gd name="connsiteX10" fmla="*/ 28864 w 562841"/>
              <a:gd name="connsiteY10" fmla="*/ 1471891 h 1746067"/>
              <a:gd name="connsiteX11" fmla="*/ 28864 w 562841"/>
              <a:gd name="connsiteY11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86591 w 562841"/>
              <a:gd name="connsiteY2" fmla="*/ 360758 h 1746067"/>
              <a:gd name="connsiteX3" fmla="*/ 317500 w 562841"/>
              <a:gd name="connsiteY3" fmla="*/ 548352 h 1746067"/>
              <a:gd name="connsiteX4" fmla="*/ 476250 w 562841"/>
              <a:gd name="connsiteY4" fmla="*/ 678225 h 1746067"/>
              <a:gd name="connsiteX5" fmla="*/ 562841 w 562841"/>
              <a:gd name="connsiteY5" fmla="*/ 836958 h 1746067"/>
              <a:gd name="connsiteX6" fmla="*/ 476250 w 562841"/>
              <a:gd name="connsiteY6" fmla="*/ 1067843 h 1746067"/>
              <a:gd name="connsiteX7" fmla="*/ 274205 w 562841"/>
              <a:gd name="connsiteY7" fmla="*/ 1154425 h 1746067"/>
              <a:gd name="connsiteX8" fmla="*/ 101023 w 562841"/>
              <a:gd name="connsiteY8" fmla="*/ 1313158 h 1746067"/>
              <a:gd name="connsiteX9" fmla="*/ 28864 w 562841"/>
              <a:gd name="connsiteY9" fmla="*/ 1471891 h 1746067"/>
              <a:gd name="connsiteX10" fmla="*/ 28864 w 562841"/>
              <a:gd name="connsiteY10" fmla="*/ 1746067 h 1746067"/>
              <a:gd name="connsiteX0" fmla="*/ 0 w 562841"/>
              <a:gd name="connsiteY0" fmla="*/ 0 h 1746067"/>
              <a:gd name="connsiteX1" fmla="*/ 43296 w 562841"/>
              <a:gd name="connsiteY1" fmla="*/ 274176 h 1746067"/>
              <a:gd name="connsiteX2" fmla="*/ 317500 w 562841"/>
              <a:gd name="connsiteY2" fmla="*/ 548352 h 1746067"/>
              <a:gd name="connsiteX3" fmla="*/ 476250 w 562841"/>
              <a:gd name="connsiteY3" fmla="*/ 678225 h 1746067"/>
              <a:gd name="connsiteX4" fmla="*/ 562841 w 562841"/>
              <a:gd name="connsiteY4" fmla="*/ 836958 h 1746067"/>
              <a:gd name="connsiteX5" fmla="*/ 476250 w 562841"/>
              <a:gd name="connsiteY5" fmla="*/ 1067843 h 1746067"/>
              <a:gd name="connsiteX6" fmla="*/ 274205 w 562841"/>
              <a:gd name="connsiteY6" fmla="*/ 1154425 h 1746067"/>
              <a:gd name="connsiteX7" fmla="*/ 101023 w 562841"/>
              <a:gd name="connsiteY7" fmla="*/ 1313158 h 1746067"/>
              <a:gd name="connsiteX8" fmla="*/ 28864 w 562841"/>
              <a:gd name="connsiteY8" fmla="*/ 1471891 h 1746067"/>
              <a:gd name="connsiteX9" fmla="*/ 28864 w 562841"/>
              <a:gd name="connsiteY9" fmla="*/ 1746067 h 1746067"/>
              <a:gd name="connsiteX0" fmla="*/ 0 w 568964"/>
              <a:gd name="connsiteY0" fmla="*/ 0 h 1746067"/>
              <a:gd name="connsiteX1" fmla="*/ 43296 w 568964"/>
              <a:gd name="connsiteY1" fmla="*/ 274176 h 1746067"/>
              <a:gd name="connsiteX2" fmla="*/ 317500 w 568964"/>
              <a:gd name="connsiteY2" fmla="*/ 548352 h 1746067"/>
              <a:gd name="connsiteX3" fmla="*/ 562841 w 568964"/>
              <a:gd name="connsiteY3" fmla="*/ 836958 h 1746067"/>
              <a:gd name="connsiteX4" fmla="*/ 476250 w 568964"/>
              <a:gd name="connsiteY4" fmla="*/ 1067843 h 1746067"/>
              <a:gd name="connsiteX5" fmla="*/ 274205 w 568964"/>
              <a:gd name="connsiteY5" fmla="*/ 1154425 h 1746067"/>
              <a:gd name="connsiteX6" fmla="*/ 101023 w 568964"/>
              <a:gd name="connsiteY6" fmla="*/ 1313158 h 1746067"/>
              <a:gd name="connsiteX7" fmla="*/ 28864 w 568964"/>
              <a:gd name="connsiteY7" fmla="*/ 1471891 h 1746067"/>
              <a:gd name="connsiteX8" fmla="*/ 28864 w 568964"/>
              <a:gd name="connsiteY8" fmla="*/ 1746067 h 1746067"/>
              <a:gd name="connsiteX0" fmla="*/ 0 w 571453"/>
              <a:gd name="connsiteY0" fmla="*/ 0 h 1746067"/>
              <a:gd name="connsiteX1" fmla="*/ 43296 w 571453"/>
              <a:gd name="connsiteY1" fmla="*/ 274176 h 1746067"/>
              <a:gd name="connsiteX2" fmla="*/ 317500 w 571453"/>
              <a:gd name="connsiteY2" fmla="*/ 548352 h 1746067"/>
              <a:gd name="connsiteX3" fmla="*/ 562841 w 571453"/>
              <a:gd name="connsiteY3" fmla="*/ 836958 h 1746067"/>
              <a:gd name="connsiteX4" fmla="*/ 476250 w 571453"/>
              <a:gd name="connsiteY4" fmla="*/ 1067843 h 1746067"/>
              <a:gd name="connsiteX5" fmla="*/ 101023 w 571453"/>
              <a:gd name="connsiteY5" fmla="*/ 1313158 h 1746067"/>
              <a:gd name="connsiteX6" fmla="*/ 28864 w 571453"/>
              <a:gd name="connsiteY6" fmla="*/ 1471891 h 1746067"/>
              <a:gd name="connsiteX7" fmla="*/ 28864 w 571453"/>
              <a:gd name="connsiteY7" fmla="*/ 1746067 h 1746067"/>
              <a:gd name="connsiteX0" fmla="*/ 4275 w 577264"/>
              <a:gd name="connsiteY0" fmla="*/ 0 h 1746067"/>
              <a:gd name="connsiteX1" fmla="*/ 47571 w 577264"/>
              <a:gd name="connsiteY1" fmla="*/ 274176 h 1746067"/>
              <a:gd name="connsiteX2" fmla="*/ 321775 w 577264"/>
              <a:gd name="connsiteY2" fmla="*/ 548352 h 1746067"/>
              <a:gd name="connsiteX3" fmla="*/ 567116 w 577264"/>
              <a:gd name="connsiteY3" fmla="*/ 836958 h 1746067"/>
              <a:gd name="connsiteX4" fmla="*/ 480525 w 577264"/>
              <a:gd name="connsiteY4" fmla="*/ 1067843 h 1746067"/>
              <a:gd name="connsiteX5" fmla="*/ 33139 w 577264"/>
              <a:gd name="connsiteY5" fmla="*/ 1471891 h 1746067"/>
              <a:gd name="connsiteX6" fmla="*/ 33139 w 577264"/>
              <a:gd name="connsiteY6" fmla="*/ 1746067 h 1746067"/>
              <a:gd name="connsiteX0" fmla="*/ 23478 w 596467"/>
              <a:gd name="connsiteY0" fmla="*/ 0 h 1832649"/>
              <a:gd name="connsiteX1" fmla="*/ 66774 w 596467"/>
              <a:gd name="connsiteY1" fmla="*/ 274176 h 1832649"/>
              <a:gd name="connsiteX2" fmla="*/ 340978 w 596467"/>
              <a:gd name="connsiteY2" fmla="*/ 548352 h 1832649"/>
              <a:gd name="connsiteX3" fmla="*/ 586319 w 596467"/>
              <a:gd name="connsiteY3" fmla="*/ 836958 h 1832649"/>
              <a:gd name="connsiteX4" fmla="*/ 499728 w 596467"/>
              <a:gd name="connsiteY4" fmla="*/ 1067843 h 1832649"/>
              <a:gd name="connsiteX5" fmla="*/ 52342 w 596467"/>
              <a:gd name="connsiteY5" fmla="*/ 1471891 h 1832649"/>
              <a:gd name="connsiteX6" fmla="*/ 9047 w 596467"/>
              <a:gd name="connsiteY6" fmla="*/ 1832649 h 1832649"/>
              <a:gd name="connsiteX0" fmla="*/ 17224 w 580375"/>
              <a:gd name="connsiteY0" fmla="*/ 0 h 1832649"/>
              <a:gd name="connsiteX1" fmla="*/ 60520 w 580375"/>
              <a:gd name="connsiteY1" fmla="*/ 274176 h 1832649"/>
              <a:gd name="connsiteX2" fmla="*/ 334724 w 580375"/>
              <a:gd name="connsiteY2" fmla="*/ 548352 h 1832649"/>
              <a:gd name="connsiteX3" fmla="*/ 580065 w 580375"/>
              <a:gd name="connsiteY3" fmla="*/ 836958 h 1832649"/>
              <a:gd name="connsiteX4" fmla="*/ 378020 w 580375"/>
              <a:gd name="connsiteY4" fmla="*/ 1154425 h 1832649"/>
              <a:gd name="connsiteX5" fmla="*/ 46088 w 580375"/>
              <a:gd name="connsiteY5" fmla="*/ 1471891 h 1832649"/>
              <a:gd name="connsiteX6" fmla="*/ 2793 w 580375"/>
              <a:gd name="connsiteY6" fmla="*/ 1832649 h 1832649"/>
              <a:gd name="connsiteX0" fmla="*/ 17224 w 580375"/>
              <a:gd name="connsiteY0" fmla="*/ 0 h 1832649"/>
              <a:gd name="connsiteX1" fmla="*/ 103815 w 580375"/>
              <a:gd name="connsiteY1" fmla="*/ 317467 h 1832649"/>
              <a:gd name="connsiteX2" fmla="*/ 334724 w 580375"/>
              <a:gd name="connsiteY2" fmla="*/ 548352 h 1832649"/>
              <a:gd name="connsiteX3" fmla="*/ 580065 w 580375"/>
              <a:gd name="connsiteY3" fmla="*/ 836958 h 1832649"/>
              <a:gd name="connsiteX4" fmla="*/ 378020 w 580375"/>
              <a:gd name="connsiteY4" fmla="*/ 1154425 h 1832649"/>
              <a:gd name="connsiteX5" fmla="*/ 46088 w 580375"/>
              <a:gd name="connsiteY5" fmla="*/ 1471891 h 1832649"/>
              <a:gd name="connsiteX6" fmla="*/ 2793 w 580375"/>
              <a:gd name="connsiteY6" fmla="*/ 1832649 h 1832649"/>
              <a:gd name="connsiteX0" fmla="*/ 14431 w 577560"/>
              <a:gd name="connsiteY0" fmla="*/ 0 h 1832649"/>
              <a:gd name="connsiteX1" fmla="*/ 101022 w 577560"/>
              <a:gd name="connsiteY1" fmla="*/ 317467 h 1832649"/>
              <a:gd name="connsiteX2" fmla="*/ 331931 w 577560"/>
              <a:gd name="connsiteY2" fmla="*/ 548352 h 1832649"/>
              <a:gd name="connsiteX3" fmla="*/ 577272 w 577560"/>
              <a:gd name="connsiteY3" fmla="*/ 836958 h 1832649"/>
              <a:gd name="connsiteX4" fmla="*/ 375227 w 577560"/>
              <a:gd name="connsiteY4" fmla="*/ 1154425 h 1832649"/>
              <a:gd name="connsiteX5" fmla="*/ 101022 w 577560"/>
              <a:gd name="connsiteY5" fmla="*/ 1443030 h 1832649"/>
              <a:gd name="connsiteX6" fmla="*/ 0 w 577560"/>
              <a:gd name="connsiteY6" fmla="*/ 1832649 h 183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560" h="1832649">
                <a:moveTo>
                  <a:pt x="14431" y="0"/>
                </a:moveTo>
                <a:cubicBezTo>
                  <a:pt x="25514" y="144064"/>
                  <a:pt x="48105" y="226075"/>
                  <a:pt x="101022" y="317467"/>
                </a:cubicBezTo>
                <a:cubicBezTo>
                  <a:pt x="153939" y="408859"/>
                  <a:pt x="252556" y="461770"/>
                  <a:pt x="331931" y="548352"/>
                </a:cubicBezTo>
                <a:cubicBezTo>
                  <a:pt x="411306" y="634934"/>
                  <a:pt x="570056" y="735946"/>
                  <a:pt x="577272" y="836958"/>
                </a:cubicBezTo>
                <a:cubicBezTo>
                  <a:pt x="584488" y="937970"/>
                  <a:pt x="454602" y="1053413"/>
                  <a:pt x="375227" y="1154425"/>
                </a:cubicBezTo>
                <a:cubicBezTo>
                  <a:pt x="295852" y="1255437"/>
                  <a:pt x="163560" y="1329993"/>
                  <a:pt x="101022" y="1443030"/>
                </a:cubicBezTo>
                <a:cubicBezTo>
                  <a:pt x="38484" y="1556067"/>
                  <a:pt x="0" y="1741257"/>
                  <a:pt x="0" y="1832649"/>
                </a:cubicBezTo>
              </a:path>
            </a:pathLst>
          </a:custGeom>
          <a:ln w="38100" cmpd="sng">
            <a:solidFill>
              <a:srgbClr val="3366FF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0332" y="877132"/>
            <a:ext cx="2212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One big-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bang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event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024829" y="4740204"/>
            <a:ext cx="2558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Many little-bang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075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 animBg="1"/>
      <p:bldP spid="23" grpId="0" animBg="1"/>
      <p:bldP spid="24" grpId="0" animBg="1"/>
      <p:bldP spid="28" grpId="0" animBg="1"/>
      <p:bldP spid="29" grpId="0" animBg="1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v</a:t>
            </a:r>
            <a:r>
              <a:rPr lang="en-US" sz="3200" baseline="-25000" dirty="0" smtClean="0"/>
              <a:t>2</a:t>
            </a:r>
            <a:r>
              <a:rPr lang="en-US" sz="3200" baseline="30000" dirty="0" smtClean="0"/>
              <a:t>RP</a:t>
            </a:r>
            <a:r>
              <a:rPr lang="en-US" sz="3200" dirty="0" smtClean="0"/>
              <a:t> without unfolding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141D141-8141-41B1-81B1-2121F1912171}" type="slidenum">
              <a:rPr lang="en-US" sz="1400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905" y="3766614"/>
            <a:ext cx="8115720" cy="3793061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9231049"/>
              </p:ext>
            </p:extLst>
          </p:nvPr>
        </p:nvGraphicFramePr>
        <p:xfrm>
          <a:off x="3356505" y="961815"/>
          <a:ext cx="2963863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117" name="Equation" r:id="rId5" imgW="1282700" imgH="266700" progId="Equation.3">
                  <p:embed/>
                </p:oleObj>
              </mc:Choice>
              <mc:Fallback>
                <p:oleObj name="Equation" r:id="rId5" imgW="12827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6505" y="961815"/>
                        <a:ext cx="2963863" cy="617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690820" y="1134195"/>
            <a:ext cx="2965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Removed by unfolding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6080746" y="1349541"/>
            <a:ext cx="610075" cy="0"/>
          </a:xfrm>
          <a:prstGeom prst="straightConnector1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356505" y="1876870"/>
            <a:ext cx="3262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Initial geometry fluctuations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4961790" y="1579352"/>
            <a:ext cx="0" cy="398325"/>
          </a:xfrm>
          <a:prstGeom prst="straightConnector1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6" name="Object 1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279037"/>
              </p:ext>
            </p:extLst>
          </p:nvPr>
        </p:nvGraphicFramePr>
        <p:xfrm>
          <a:off x="113394" y="2360052"/>
          <a:ext cx="2671112" cy="807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118" name="Equation" r:id="rId7" imgW="1651000" imgH="508000" progId="Equation.3">
                  <p:embed/>
                </p:oleObj>
              </mc:Choice>
              <mc:Fallback>
                <p:oleObj name="Equation" r:id="rId7" imgW="16510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394" y="2360052"/>
                        <a:ext cx="2671112" cy="80761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339728" y="2521337"/>
            <a:ext cx="6012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Additional Gaussian smearing won’t change the v</a:t>
            </a:r>
            <a:r>
              <a:rPr lang="en-US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RP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2623868" y="4241088"/>
            <a:ext cx="808724" cy="886555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4324949"/>
            <a:ext cx="2538773" cy="2031325"/>
            <a:chOff x="0" y="4324949"/>
            <a:chExt cx="2538773" cy="2031325"/>
          </a:xfrm>
        </p:grpSpPr>
        <p:sp>
          <p:nvSpPr>
            <p:cNvPr id="22" name="TextBox 21"/>
            <p:cNvSpPr txBox="1"/>
            <p:nvPr/>
          </p:nvSpPr>
          <p:spPr>
            <a:xfrm>
              <a:off x="0" y="4324949"/>
              <a:ext cx="236028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R</a:t>
              </a:r>
              <a:r>
                <a:rPr lang="en-US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esponse function (</a:t>
              </a:r>
              <a:r>
                <a:rPr lang="en-US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nonflow+noise</a:t>
              </a:r>
              <a:r>
                <a:rPr lang="en-US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) is no longer Gaussian</a:t>
              </a:r>
            </a:p>
            <a:p>
              <a:endPara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he meaning of v</a:t>
              </a:r>
              <a:r>
                <a:rPr lang="en-US" baseline="-25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{4} is non-trivial in this limit (also in </a:t>
              </a:r>
              <a:r>
                <a:rPr lang="en-US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pPb</a:t>
              </a:r>
              <a:r>
                <a:rPr lang="en-US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flipV="1">
              <a:off x="2023584" y="4964563"/>
              <a:ext cx="515189" cy="163080"/>
            </a:xfrm>
            <a:prstGeom prst="straightConnector1">
              <a:avLst/>
            </a:prstGeom>
            <a:solidFill>
              <a:srgbClr val="F0F94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68475" y="934136"/>
            <a:ext cx="2964633" cy="710363"/>
            <a:chOff x="0" y="684885"/>
            <a:chExt cx="3923003" cy="907134"/>
          </a:xfrm>
        </p:grpSpPr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0809854"/>
                </p:ext>
              </p:extLst>
            </p:nvPr>
          </p:nvGraphicFramePr>
          <p:xfrm>
            <a:off x="1586202" y="828675"/>
            <a:ext cx="2336801" cy="646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119" name="Equation" r:id="rId9" imgW="1168400" imgH="317500" progId="Equation.3">
                    <p:embed/>
                  </p:oleObj>
                </mc:Choice>
                <mc:Fallback>
                  <p:oleObj name="Equation" r:id="rId9" imgW="1168400" imgH="317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6202" y="828675"/>
                          <a:ext cx="2336801" cy="6461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30041281"/>
                </p:ext>
              </p:extLst>
            </p:nvPr>
          </p:nvGraphicFramePr>
          <p:xfrm>
            <a:off x="0" y="684885"/>
            <a:ext cx="1826738" cy="9071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120" name="Equation" r:id="rId11" imgW="914400" imgH="444500" progId="Equation.3">
                    <p:embed/>
                  </p:oleObj>
                </mc:Choice>
                <mc:Fallback>
                  <p:oleObj name="Equation" r:id="rId11" imgW="914400" imgH="444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684885"/>
                          <a:ext cx="1826738" cy="9071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892212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9" b="33254"/>
          <a:stretch/>
        </p:blipFill>
        <p:spPr>
          <a:xfrm>
            <a:off x="4965317" y="684194"/>
            <a:ext cx="4683605" cy="3370699"/>
          </a:xfrm>
          <a:prstGeom prst="rect">
            <a:avLst/>
          </a:prstGeom>
        </p:spPr>
      </p:pic>
      <p:pic>
        <p:nvPicPr>
          <p:cNvPr id="18" name="Picture 17" descr="fig_10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7" r="33411"/>
          <a:stretch/>
        </p:blipFill>
        <p:spPr>
          <a:xfrm>
            <a:off x="291127" y="643086"/>
            <a:ext cx="3309331" cy="3858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fluctuation &amp; </a:t>
            </a:r>
            <a:r>
              <a:rPr lang="en-US" dirty="0" smtClean="0"/>
              <a:t>v</a:t>
            </a:r>
            <a:r>
              <a:rPr lang="en-US" baseline="-25000" dirty="0" smtClean="0"/>
              <a:t>3</a:t>
            </a:r>
            <a:r>
              <a:rPr lang="en-US" dirty="0" smtClean="0"/>
              <a:t>{</a:t>
            </a:r>
            <a:r>
              <a:rPr lang="en-US" dirty="0"/>
              <a:t>4}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609" y="4264457"/>
            <a:ext cx="9789016" cy="681738"/>
          </a:xfrm>
        </p:spPr>
        <p:txBody>
          <a:bodyPr/>
          <a:lstStyle/>
          <a:p>
            <a:r>
              <a:rPr lang="en-US" sz="2400" dirty="0" smtClean="0"/>
              <a:t>Even a small deviation will imply a </a:t>
            </a:r>
            <a:r>
              <a:rPr lang="en-US" sz="2400" dirty="0" err="1" smtClean="0"/>
              <a:t>v</a:t>
            </a:r>
            <a:r>
              <a:rPr lang="en-US" sz="2400" baseline="-25000" dirty="0" err="1" smtClean="0"/>
              <a:t>n</a:t>
            </a:r>
            <a:r>
              <a:rPr lang="en-US" sz="2400" baseline="30000" dirty="0" err="1" smtClean="0"/>
              <a:t>RP</a:t>
            </a:r>
            <a:r>
              <a:rPr lang="en-US" sz="2400" dirty="0" smtClean="0"/>
              <a:t> or </a:t>
            </a:r>
            <a:r>
              <a:rPr lang="en-US" sz="2400" dirty="0" err="1" smtClean="0"/>
              <a:t>v</a:t>
            </a:r>
            <a:r>
              <a:rPr lang="en-US" sz="2400" baseline="-25000" dirty="0" err="1" smtClean="0"/>
              <a:t>n</a:t>
            </a:r>
            <a:r>
              <a:rPr lang="en-US" sz="2400" dirty="0" smtClean="0"/>
              <a:t>{4} value comparable to </a:t>
            </a:r>
            <a:r>
              <a:rPr lang="en-US" sz="2400" dirty="0" err="1" smtClean="0"/>
              <a:t>δ</a:t>
            </a:r>
            <a:r>
              <a:rPr lang="en-US" sz="2400" baseline="-25000" dirty="0" err="1" smtClean="0"/>
              <a:t>vn</a:t>
            </a:r>
            <a:endParaRPr lang="en-US" sz="2400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141D141-8141-41B1-81B1-2121F1912171}" type="slidenum">
              <a:rPr lang="en-US" sz="1400" smtClean="0"/>
              <a:t>31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0738623"/>
              </p:ext>
            </p:extLst>
          </p:nvPr>
        </p:nvGraphicFramePr>
        <p:xfrm>
          <a:off x="6928716" y="1993354"/>
          <a:ext cx="1020684" cy="461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9" name="Equation" r:id="rId5" imgW="520920" imgH="228240" progId="Equation.DSMT4">
                  <p:embed/>
                </p:oleObj>
              </mc:Choice>
              <mc:Fallback>
                <p:oleObj name="Equation" r:id="rId5" imgW="520920" imgH="228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8716" y="1993354"/>
                        <a:ext cx="1020684" cy="46150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2895058" y="1524674"/>
            <a:ext cx="5095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v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5977561" y="1313242"/>
            <a:ext cx="393016" cy="544533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495448"/>
              </p:ext>
            </p:extLst>
          </p:nvPr>
        </p:nvGraphicFramePr>
        <p:xfrm>
          <a:off x="814744" y="4713589"/>
          <a:ext cx="246856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60" name="Equation" r:id="rId7" imgW="1524000" imgH="469900" progId="Equation.3">
                  <p:embed/>
                </p:oleObj>
              </mc:Choice>
              <mc:Fallback>
                <p:oleObj name="Equation" r:id="rId7" imgW="15240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14744" y="4713589"/>
                        <a:ext cx="2468563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91609" y="6207444"/>
            <a:ext cx="338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4% difference gives 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{4} value of about 45% of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{2}  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2331634" y="5332620"/>
            <a:ext cx="0" cy="874824"/>
          </a:xfrm>
          <a:prstGeom prst="straightConnector1">
            <a:avLst/>
          </a:prstGeom>
          <a:solidFill>
            <a:srgbClr val="F0F941"/>
          </a:solidFill>
          <a:ln w="285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9" name="Oval 8"/>
          <p:cNvSpPr/>
          <p:nvPr/>
        </p:nvSpPr>
        <p:spPr bwMode="auto">
          <a:xfrm rot="20136202">
            <a:off x="2773412" y="2605782"/>
            <a:ext cx="549838" cy="1407638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cxnSp>
        <p:nvCxnSpPr>
          <p:cNvPr id="12" name="Straight Arrow Connector 11"/>
          <p:cNvCxnSpPr>
            <a:stCxn id="10" idx="3"/>
            <a:endCxn id="9" idx="6"/>
          </p:cNvCxnSpPr>
          <p:nvPr/>
        </p:nvCxnSpPr>
        <p:spPr bwMode="auto">
          <a:xfrm flipH="1">
            <a:off x="3298702" y="1778030"/>
            <a:ext cx="2736415" cy="1418015"/>
          </a:xfrm>
          <a:prstGeom prst="straightConnector1">
            <a:avLst/>
          </a:prstGeom>
          <a:solidFill>
            <a:srgbClr val="F0F941"/>
          </a:solidFill>
          <a:ln w="285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89767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c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9" b="33254"/>
          <a:stretch/>
        </p:blipFill>
        <p:spPr>
          <a:xfrm>
            <a:off x="4965317" y="684194"/>
            <a:ext cx="4683605" cy="3370699"/>
          </a:xfrm>
          <a:prstGeom prst="rect">
            <a:avLst/>
          </a:prstGeom>
        </p:spPr>
      </p:pic>
      <p:pic>
        <p:nvPicPr>
          <p:cNvPr id="29" name="Picture 28" descr="fig_10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7" r="33411"/>
          <a:stretch/>
        </p:blipFill>
        <p:spPr>
          <a:xfrm>
            <a:off x="291127" y="643086"/>
            <a:ext cx="3309331" cy="3858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fluctuation &amp; </a:t>
            </a:r>
            <a:r>
              <a:rPr lang="en-US" dirty="0" smtClean="0"/>
              <a:t>v</a:t>
            </a:r>
            <a:r>
              <a:rPr lang="en-US" baseline="-25000" dirty="0"/>
              <a:t>3</a:t>
            </a:r>
            <a:r>
              <a:rPr lang="en-US" dirty="0" smtClean="0"/>
              <a:t>{</a:t>
            </a:r>
            <a:r>
              <a:rPr lang="en-US" dirty="0"/>
              <a:t>4}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141D141-8141-41B1-81B1-2121F1912171}" type="slidenum">
              <a:rPr lang="en-US" sz="1400" smtClean="0"/>
              <a:t>32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548039"/>
              </p:ext>
            </p:extLst>
          </p:nvPr>
        </p:nvGraphicFramePr>
        <p:xfrm>
          <a:off x="6928716" y="1993354"/>
          <a:ext cx="1020684" cy="461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83" name="Equation" r:id="rId6" imgW="520920" imgH="228240" progId="Equation.DSMT4">
                  <p:embed/>
                </p:oleObj>
              </mc:Choice>
              <mc:Fallback>
                <p:oleObj name="Equation" r:id="rId6" imgW="520920" imgH="228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8716" y="1993354"/>
                        <a:ext cx="1020684" cy="46150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2895058" y="1524674"/>
            <a:ext cx="5095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v</a:t>
            </a:r>
            <a:r>
              <a:rPr lang="en-US" sz="2800" baseline="-25000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 bwMode="auto">
          <a:xfrm rot="20136202">
            <a:off x="2762369" y="2594738"/>
            <a:ext cx="549838" cy="1407638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977561" y="1313242"/>
            <a:ext cx="393016" cy="544533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cxnSp>
        <p:nvCxnSpPr>
          <p:cNvPr id="12" name="Straight Arrow Connector 11"/>
          <p:cNvCxnSpPr>
            <a:stCxn id="10" idx="3"/>
            <a:endCxn id="9" idx="6"/>
          </p:cNvCxnSpPr>
          <p:nvPr/>
        </p:nvCxnSpPr>
        <p:spPr bwMode="auto">
          <a:xfrm flipH="1">
            <a:off x="3287659" y="1778030"/>
            <a:ext cx="2747458" cy="1406971"/>
          </a:xfrm>
          <a:prstGeom prst="straightConnector1">
            <a:avLst/>
          </a:prstGeom>
          <a:solidFill>
            <a:srgbClr val="F0F941"/>
          </a:solidFill>
          <a:ln w="285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7956385"/>
              </p:ext>
            </p:extLst>
          </p:nvPr>
        </p:nvGraphicFramePr>
        <p:xfrm>
          <a:off x="814744" y="4713589"/>
          <a:ext cx="246856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84" name="Equation" r:id="rId8" imgW="1524000" imgH="469900" progId="Equation.3">
                  <p:embed/>
                </p:oleObj>
              </mc:Choice>
              <mc:Fallback>
                <p:oleObj name="Equation" r:id="rId8" imgW="15240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4744" y="4713589"/>
                        <a:ext cx="2468563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91609" y="6207444"/>
            <a:ext cx="338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4% difference gives 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{4} value of about 45% of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{2}  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2331634" y="5332620"/>
            <a:ext cx="0" cy="874824"/>
          </a:xfrm>
          <a:prstGeom prst="straightConnector1">
            <a:avLst/>
          </a:prstGeom>
          <a:solidFill>
            <a:srgbClr val="F0F941"/>
          </a:solidFill>
          <a:ln w="285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grpSp>
        <p:nvGrpSpPr>
          <p:cNvPr id="34" name="Group 33"/>
          <p:cNvGrpSpPr/>
          <p:nvPr/>
        </p:nvGrpSpPr>
        <p:grpSpPr>
          <a:xfrm>
            <a:off x="6231489" y="4713589"/>
            <a:ext cx="3941732" cy="2798169"/>
            <a:chOff x="6231489" y="4713589"/>
            <a:chExt cx="3941732" cy="2798169"/>
          </a:xfrm>
        </p:grpSpPr>
        <p:pic>
          <p:nvPicPr>
            <p:cNvPr id="24" name="Picture 1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231489" y="4713589"/>
              <a:ext cx="3654188" cy="2798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716918" y="5007725"/>
              <a:ext cx="1232482" cy="707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8437343" y="6379703"/>
              <a:ext cx="864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ALICE 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046272" y="4887362"/>
              <a:ext cx="212694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v</a:t>
              </a:r>
              <a:r>
                <a:rPr lang="en-US" baseline="-25000" dirty="0"/>
                <a:t>3</a:t>
              </a:r>
              <a:r>
                <a:rPr lang="en-US" dirty="0"/>
                <a:t>{4} /v</a:t>
              </a:r>
              <a:r>
                <a:rPr lang="en-US" baseline="-25000" dirty="0"/>
                <a:t>3</a:t>
              </a:r>
              <a:r>
                <a:rPr lang="en-US" dirty="0"/>
                <a:t>{2</a:t>
              </a:r>
              <a:r>
                <a:rPr lang="en-US" dirty="0" smtClean="0"/>
                <a:t>}~0.5 or</a:t>
              </a:r>
            </a:p>
            <a:p>
              <a:r>
                <a:rPr lang="en-US" dirty="0" smtClean="0"/>
                <a:t>v</a:t>
              </a:r>
              <a:r>
                <a:rPr lang="en-US" baseline="-25000" dirty="0" smtClean="0"/>
                <a:t>3</a:t>
              </a:r>
              <a:r>
                <a:rPr lang="en-US" baseline="30000" dirty="0" smtClean="0"/>
                <a:t>RP</a:t>
              </a:r>
              <a:r>
                <a:rPr lang="en-US" dirty="0" smtClean="0"/>
                <a:t>~0.8 δ</a:t>
              </a:r>
              <a:r>
                <a:rPr lang="en-US" baseline="-25000" dirty="0" smtClean="0"/>
                <a:t>v3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sp>
        <p:nvSpPr>
          <p:cNvPr id="35" name="Rectangle 34"/>
          <p:cNvSpPr/>
          <p:nvPr/>
        </p:nvSpPr>
        <p:spPr bwMode="auto">
          <a:xfrm>
            <a:off x="6716918" y="5258448"/>
            <a:ext cx="1232482" cy="217141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H="1" flipV="1">
            <a:off x="6187518" y="1857779"/>
            <a:ext cx="1899746" cy="3088416"/>
          </a:xfrm>
          <a:prstGeom prst="straightConnector1">
            <a:avLst/>
          </a:prstGeom>
          <a:solidFill>
            <a:srgbClr val="F0F941"/>
          </a:solidFill>
          <a:ln w="285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523156" y="6254389"/>
            <a:ext cx="340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ue to a non-Gaussian tail in the p(v</a:t>
            </a:r>
            <a:r>
              <a:rPr lang="en-US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distribution?.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291609" y="4264457"/>
            <a:ext cx="9789016" cy="68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 marL="377979" indent="-37797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Char char="n"/>
              <a:defRPr sz="2600">
                <a:solidFill>
                  <a:schemeClr val="folHlink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818954" indent="-3149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charset="0"/>
              <a:buChar char="n"/>
              <a:defRPr sz="2200">
                <a:solidFill>
                  <a:schemeClr val="tx1"/>
                </a:solidFill>
                <a:latin typeface="+mn-lt"/>
                <a:ea typeface="SimSun" pitchFamily="2" charset="-122"/>
                <a:cs typeface="宋体" charset="0"/>
              </a:defRPr>
            </a:lvl2pPr>
            <a:lvl3pPr marL="1259929" indent="-25198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charset="0"/>
              <a:buChar char="n"/>
              <a:defRPr>
                <a:solidFill>
                  <a:schemeClr val="tx1"/>
                </a:solidFill>
                <a:latin typeface="+mn-lt"/>
                <a:ea typeface="SimSun" pitchFamily="2" charset="-122"/>
                <a:cs typeface="宋体" charset="0"/>
              </a:defRPr>
            </a:lvl3pPr>
            <a:lvl4pPr marL="1763900" indent="-25198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0"/>
              <a:buChar char="n"/>
              <a:defRPr sz="2200">
                <a:solidFill>
                  <a:schemeClr val="tx1"/>
                </a:solidFill>
                <a:latin typeface="+mn-lt"/>
                <a:ea typeface="SimSun" pitchFamily="2" charset="-122"/>
                <a:cs typeface="宋体" charset="0"/>
              </a:defRPr>
            </a:lvl4pPr>
            <a:lvl5pPr marL="2267872" indent="-25198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n"/>
              <a:defRPr sz="2200">
                <a:solidFill>
                  <a:schemeClr val="tx1"/>
                </a:solidFill>
                <a:latin typeface="+mn-lt"/>
                <a:ea typeface="SimSun" pitchFamily="2" charset="-122"/>
                <a:cs typeface="宋体" charset="0"/>
              </a:defRPr>
            </a:lvl5pPr>
            <a:lvl6pPr marL="2771844" indent="-25198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6pPr>
            <a:lvl7pPr marL="3275815" indent="-25198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7pPr>
            <a:lvl8pPr marL="3779787" indent="-25198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8pPr>
            <a:lvl9pPr marL="4283758" indent="-25198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Even a small deviation will imply a v</a:t>
            </a:r>
            <a:r>
              <a:rPr lang="en-US" sz="2400" baseline="-25000" smtClean="0"/>
              <a:t>n</a:t>
            </a:r>
            <a:r>
              <a:rPr lang="en-US" sz="2400" baseline="30000" smtClean="0"/>
              <a:t>RP</a:t>
            </a:r>
            <a:r>
              <a:rPr lang="en-US" sz="2400" smtClean="0"/>
              <a:t> or v</a:t>
            </a:r>
            <a:r>
              <a:rPr lang="en-US" sz="2400" baseline="-25000" smtClean="0"/>
              <a:t>n</a:t>
            </a:r>
            <a:r>
              <a:rPr lang="en-US" sz="2400" smtClean="0"/>
              <a:t>{4} value comparable to δ</a:t>
            </a:r>
            <a:r>
              <a:rPr lang="en-US" sz="2400" baseline="-25000" smtClean="0"/>
              <a:t>vn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1253869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Nonflow</a:t>
            </a:r>
            <a:r>
              <a:rPr lang="en-US" dirty="0" smtClean="0"/>
              <a:t> to response function in HIJING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141D141-8141-41B1-81B1-2121F1912171}" type="slidenum">
              <a:rPr lang="en-US" sz="1400" smtClean="0"/>
              <a:t>33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916088" y="2430332"/>
            <a:ext cx="9088314" cy="2712163"/>
            <a:chOff x="1235" y="1746686"/>
            <a:chExt cx="9995144" cy="308902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33651" r="33522"/>
            <a:stretch/>
          </p:blipFill>
          <p:spPr>
            <a:xfrm>
              <a:off x="1235" y="1752875"/>
              <a:ext cx="3260256" cy="308283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33814" r="33603"/>
            <a:stretch/>
          </p:blipFill>
          <p:spPr>
            <a:xfrm>
              <a:off x="3393002" y="1746686"/>
              <a:ext cx="3235876" cy="308283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l="33709" r="33295"/>
            <a:stretch/>
          </p:blipFill>
          <p:spPr>
            <a:xfrm>
              <a:off x="6713124" y="1747009"/>
              <a:ext cx="3283255" cy="3088698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503208" y="744851"/>
            <a:ext cx="4108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Width = statistical + non-flow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61618"/>
            <a:ext cx="4425293" cy="83109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51271" y="702374"/>
            <a:ext cx="4729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charset="0"/>
              </a:rPr>
              <a:t>Correlated sources typically increase the </a:t>
            </a:r>
            <a:r>
              <a:rPr lang="en-US" dirty="0" smtClean="0">
                <a:latin typeface="Times New Roman" charset="0"/>
              </a:rPr>
              <a:t>width, e.g. </a:t>
            </a:r>
            <a:r>
              <a:rPr lang="en-US" dirty="0">
                <a:latin typeface="Times New Roman" charset="0"/>
              </a:rPr>
              <a:t>N</a:t>
            </a:r>
            <a:r>
              <a:rPr lang="en-US" baseline="-25000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 resonances, each produce M particles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0245" y="1461618"/>
            <a:ext cx="3628069" cy="741143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 bwMode="auto">
          <a:xfrm flipH="1" flipV="1">
            <a:off x="2307981" y="1206516"/>
            <a:ext cx="170961" cy="368925"/>
          </a:xfrm>
          <a:prstGeom prst="straightConnector1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4225192" y="1206516"/>
            <a:ext cx="1065022" cy="1"/>
          </a:xfrm>
          <a:prstGeom prst="straightConnector1">
            <a:avLst/>
          </a:prstGeom>
          <a:solidFill>
            <a:srgbClr val="F0F94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2027338" y="4030198"/>
            <a:ext cx="879231" cy="0"/>
          </a:xfrm>
          <a:prstGeom prst="line">
            <a:avLst/>
          </a:prstGeom>
          <a:solidFill>
            <a:srgbClr val="F0F94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5070628" y="4030198"/>
            <a:ext cx="879231" cy="0"/>
          </a:xfrm>
          <a:prstGeom prst="line">
            <a:avLst/>
          </a:prstGeom>
          <a:solidFill>
            <a:srgbClr val="F0F94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8163392" y="4030198"/>
            <a:ext cx="879231" cy="0"/>
          </a:xfrm>
          <a:prstGeom prst="line">
            <a:avLst/>
          </a:prstGeom>
          <a:solidFill>
            <a:srgbClr val="F0F94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257075" y="3126457"/>
            <a:ext cx="576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=2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73635" y="3181153"/>
            <a:ext cx="576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=3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46900" y="3213419"/>
            <a:ext cx="576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=4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560" y="3582751"/>
            <a:ext cx="67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Data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2560" y="5288979"/>
            <a:ext cx="9971842" cy="2291144"/>
            <a:chOff x="32560" y="5288979"/>
            <a:chExt cx="9971842" cy="2291144"/>
          </a:xfrm>
        </p:grpSpPr>
        <p:grpSp>
          <p:nvGrpSpPr>
            <p:cNvPr id="35" name="Group 34"/>
            <p:cNvGrpSpPr/>
            <p:nvPr/>
          </p:nvGrpSpPr>
          <p:grpSpPr>
            <a:xfrm>
              <a:off x="916567" y="5288979"/>
              <a:ext cx="9087835" cy="2291144"/>
              <a:chOff x="317979" y="5288979"/>
              <a:chExt cx="9087835" cy="2291144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8"/>
              <a:srcRect b="67117"/>
              <a:stretch/>
            </p:blipFill>
            <p:spPr>
              <a:xfrm>
                <a:off x="317979" y="5288979"/>
                <a:ext cx="6143625" cy="226471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8"/>
              <a:srcRect t="32883" r="51553" b="33850"/>
              <a:stretch/>
            </p:blipFill>
            <p:spPr>
              <a:xfrm>
                <a:off x="6429417" y="5288979"/>
                <a:ext cx="2976397" cy="2291144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522775" y="5878618"/>
                <a:ext cx="5762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 pitchFamily="34" charset="0"/>
                    <a:cs typeface="Arial" pitchFamily="34" charset="0"/>
                  </a:rPr>
                  <a:t>n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=2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639335" y="5933314"/>
                <a:ext cx="5762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 pitchFamily="34" charset="0"/>
                    <a:cs typeface="Arial" pitchFamily="34" charset="0"/>
                  </a:rPr>
                  <a:t>n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=3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748312" y="5949808"/>
                <a:ext cx="5762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 pitchFamily="34" charset="0"/>
                    <a:cs typeface="Arial" pitchFamily="34" charset="0"/>
                  </a:rPr>
                  <a:t>n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=4</a:t>
                </a: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2560" y="6063284"/>
              <a:ext cx="941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HIJING</a:t>
              </a: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2121363" y="6985004"/>
              <a:ext cx="879231" cy="0"/>
            </a:xfrm>
            <a:prstGeom prst="line">
              <a:avLst/>
            </a:prstGeom>
            <a:solidFill>
              <a:srgbClr val="F0F94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5164653" y="6985004"/>
              <a:ext cx="879231" cy="0"/>
            </a:xfrm>
            <a:prstGeom prst="line">
              <a:avLst/>
            </a:prstGeom>
            <a:solidFill>
              <a:srgbClr val="F0F94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8257417" y="6985004"/>
              <a:ext cx="879231" cy="0"/>
            </a:xfrm>
            <a:prstGeom prst="line">
              <a:avLst/>
            </a:prstGeom>
            <a:solidFill>
              <a:srgbClr val="F0F94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07729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080625" cy="684221"/>
          </a:xfrm>
        </p:spPr>
        <p:txBody>
          <a:bodyPr/>
          <a:lstStyle/>
          <a:p>
            <a:r>
              <a:rPr lang="en-US" dirty="0" err="1">
                <a:latin typeface="Arial" charset="0"/>
              </a:rPr>
              <a:t>Resp</a:t>
            </a:r>
            <a:r>
              <a:rPr lang="en-US" dirty="0">
                <a:latin typeface="Arial" charset="0"/>
              </a:rPr>
              <a:t> function: HIJING w/o flow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18954" indent="-314982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9929" indent="-2519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63900" indent="-2519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67872" indent="-2519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71844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75815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779787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283758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C30C76-6CC7-9948-808B-CA44443737A0}" type="slidenum">
              <a:rPr lang="en-US" altLang="zh-CN" sz="1500">
                <a:solidFill>
                  <a:schemeClr val="bg1"/>
                </a:solidFill>
                <a:ea typeface="宋体" charset="0"/>
                <a:cs typeface="宋体" charset="0"/>
              </a:rPr>
              <a:pPr eaLnBrk="1" hangingPunct="1"/>
              <a:t>34</a:t>
            </a:fld>
            <a:endParaRPr lang="en-US" altLang="zh-CN" sz="1500">
              <a:solidFill>
                <a:schemeClr val="bg1"/>
              </a:solidFill>
              <a:ea typeface="宋体" charset="0"/>
              <a:cs typeface="宋体" charset="0"/>
            </a:endParaRPr>
          </a:p>
        </p:txBody>
      </p:sp>
      <p:pic>
        <p:nvPicPr>
          <p:cNvPr id="29700" name="Picture 4" descr="response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74" r="33888"/>
          <a:stretch>
            <a:fillRect/>
          </a:stretch>
        </p:blipFill>
        <p:spPr bwMode="auto">
          <a:xfrm>
            <a:off x="1910124" y="1167593"/>
            <a:ext cx="8086496" cy="355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1" y="4766745"/>
            <a:ext cx="5488981" cy="2150057"/>
          </a:xfrm>
        </p:spPr>
        <p:txBody>
          <a:bodyPr/>
          <a:lstStyle/>
          <a:p>
            <a:r>
              <a:rPr lang="en-US" sz="2300" dirty="0">
                <a:latin typeface="Times New Roman" charset="0"/>
              </a:rPr>
              <a:t>Short-range </a:t>
            </a:r>
            <a:r>
              <a:rPr lang="en-US" sz="2300" dirty="0" smtClean="0">
                <a:latin typeface="Times New Roman" charset="0"/>
              </a:rPr>
              <a:t>correlations </a:t>
            </a:r>
            <a:r>
              <a:rPr lang="en-US" sz="2300" dirty="0">
                <a:latin typeface="Times New Roman" charset="0"/>
              </a:rPr>
              <a:t>can be removed by the 2SE method</a:t>
            </a:r>
            <a:r>
              <a:rPr lang="en-US" sz="2300" dirty="0">
                <a:latin typeface="Times New Roman" charset="0"/>
                <a:sym typeface="Wingdings" charset="0"/>
              </a:rPr>
              <a:t>, </a:t>
            </a:r>
            <a:r>
              <a:rPr lang="en-US" sz="2300" dirty="0" smtClean="0">
                <a:latin typeface="Times New Roman" charset="0"/>
                <a:sym typeface="Wingdings" charset="0"/>
              </a:rPr>
              <a:t>small </a:t>
            </a:r>
            <a:r>
              <a:rPr lang="en-US" sz="2300" dirty="0">
                <a:latin typeface="Times New Roman" charset="0"/>
                <a:sym typeface="Wingdings" charset="0"/>
              </a:rPr>
              <a:t>residual for v</a:t>
            </a:r>
            <a:r>
              <a:rPr lang="en-US" sz="2300" baseline="-25000" dirty="0">
                <a:latin typeface="Times New Roman" charset="0"/>
                <a:sym typeface="Wingdings" charset="0"/>
              </a:rPr>
              <a:t>2</a:t>
            </a:r>
            <a:r>
              <a:rPr lang="en-US" sz="2300" dirty="0">
                <a:latin typeface="Times New Roman" charset="0"/>
                <a:sym typeface="Wingdings" charset="0"/>
              </a:rPr>
              <a:t>.</a:t>
            </a:r>
          </a:p>
          <a:p>
            <a:r>
              <a:rPr lang="en-US" sz="2300" dirty="0">
                <a:latin typeface="Times New Roman" charset="0"/>
                <a:sym typeface="Wingdings" charset="0"/>
              </a:rPr>
              <a:t>The residual non-flow effects can be obtained by unfolding the v</a:t>
            </a:r>
            <a:r>
              <a:rPr lang="en-US" sz="2300" baseline="-25000" dirty="0">
                <a:latin typeface="Times New Roman" charset="0"/>
                <a:sym typeface="Wingdings" charset="0"/>
              </a:rPr>
              <a:t>2</a:t>
            </a:r>
            <a:r>
              <a:rPr lang="en-US" sz="2300" baseline="30000" dirty="0">
                <a:latin typeface="Times New Roman" charset="0"/>
                <a:sym typeface="Wingdings" charset="0"/>
              </a:rPr>
              <a:t>obs</a:t>
            </a:r>
            <a:r>
              <a:rPr lang="en-US" sz="2300" dirty="0">
                <a:latin typeface="Times New Roman" charset="0"/>
                <a:sym typeface="Wingdings" charset="0"/>
              </a:rPr>
              <a:t> </a:t>
            </a:r>
            <a:r>
              <a:rPr lang="en-US" sz="2300" dirty="0" smtClean="0">
                <a:latin typeface="Times New Roman" charset="0"/>
                <a:sym typeface="Wingdings" charset="0"/>
              </a:rPr>
              <a:t>distribution which is largely </a:t>
            </a:r>
            <a:r>
              <a:rPr lang="en-US" sz="2300" dirty="0">
                <a:latin typeface="Times New Roman" charset="0"/>
                <a:sym typeface="Wingdings" charset="0"/>
              </a:rPr>
              <a:t>G</a:t>
            </a:r>
            <a:r>
              <a:rPr lang="en-US" sz="2300" dirty="0" smtClean="0">
                <a:latin typeface="Times New Roman" charset="0"/>
                <a:sym typeface="Wingdings" charset="0"/>
              </a:rPr>
              <a:t>aussian</a:t>
            </a:r>
            <a:endParaRPr lang="en-US" sz="2300" dirty="0">
              <a:latin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12090" y="2371687"/>
            <a:ext cx="793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=2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68998" y="2392292"/>
            <a:ext cx="793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=3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16975" y="4400716"/>
            <a:ext cx="1704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arxiv:1304.1471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198825" y="4279892"/>
            <a:ext cx="8881799" cy="3279782"/>
            <a:chOff x="1198825" y="4279892"/>
            <a:chExt cx="8881799" cy="3279782"/>
          </a:xfrm>
        </p:grpSpPr>
        <p:sp>
          <p:nvSpPr>
            <p:cNvPr id="2" name="TextBox 1"/>
            <p:cNvSpPr txBox="1"/>
            <p:nvPr/>
          </p:nvSpPr>
          <p:spPr>
            <a:xfrm>
              <a:off x="1198825" y="7125779"/>
              <a:ext cx="3828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distribution of non-flow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is Gaussian!</a:t>
              </a:r>
            </a:p>
          </p:txBody>
        </p:sp>
        <p:pic>
          <p:nvPicPr>
            <p:cNvPr id="5" name="Picture 4" descr="crespb_c2_pt2_eta1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0068" y="4279892"/>
              <a:ext cx="4780556" cy="3279782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 bwMode="auto">
            <a:xfrm flipV="1">
              <a:off x="4938889" y="5153489"/>
              <a:ext cx="1379212" cy="2169836"/>
            </a:xfrm>
            <a:prstGeom prst="straightConnector1">
              <a:avLst/>
            </a:prstGeom>
            <a:solidFill>
              <a:srgbClr val="F0F94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V="1">
              <a:off x="4938889" y="5646796"/>
              <a:ext cx="1610106" cy="1676529"/>
            </a:xfrm>
            <a:prstGeom prst="straightConnector1">
              <a:avLst/>
            </a:prstGeom>
            <a:solidFill>
              <a:srgbClr val="F0F94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1" y="578656"/>
            <a:ext cx="4187579" cy="4495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77" y="943902"/>
            <a:ext cx="3723390" cy="450285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 bwMode="auto">
          <a:xfrm>
            <a:off x="3967180" y="684222"/>
            <a:ext cx="356836" cy="259680"/>
          </a:xfrm>
          <a:prstGeom prst="line">
            <a:avLst/>
          </a:prstGeom>
          <a:solidFill>
            <a:srgbClr val="F0F94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41291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080625" cy="684221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HIJING with </a:t>
            </a:r>
            <a:r>
              <a:rPr lang="en-US" dirty="0" smtClean="0">
                <a:latin typeface="Arial" charset="0"/>
              </a:rPr>
              <a:t>flow afterburner </a:t>
            </a:r>
            <a:r>
              <a:rPr lang="en-US" dirty="0">
                <a:latin typeface="Arial" charset="0"/>
              </a:rPr>
              <a:t>20-25% (b=8fm)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19252" y="671971"/>
            <a:ext cx="10061373" cy="1763924"/>
          </a:xfrm>
        </p:spPr>
        <p:txBody>
          <a:bodyPr/>
          <a:lstStyle/>
          <a:p>
            <a:r>
              <a:rPr lang="en-US" dirty="0">
                <a:latin typeface="Times New Roman" charset="0"/>
              </a:rPr>
              <a:t>Compare the unfolded result to the Truth distribution.</a:t>
            </a:r>
          </a:p>
          <a:p>
            <a:r>
              <a:rPr lang="en-US" dirty="0">
                <a:latin typeface="Times New Roman" charset="0"/>
              </a:rPr>
              <a:t>The unfolding converges, but to a value that is slightly different from truth</a:t>
            </a:r>
            <a:r>
              <a:rPr lang="en-US" dirty="0">
                <a:latin typeface="Times New Roman" charset="0"/>
                <a:sym typeface="Wingdings" charset="0"/>
              </a:rPr>
              <a:t> because the response function </a:t>
            </a:r>
            <a:r>
              <a:rPr lang="en-US" dirty="0" smtClean="0">
                <a:latin typeface="Times New Roman" charset="0"/>
                <a:sym typeface="Wingdings" charset="0"/>
              </a:rPr>
              <a:t>≠ </a:t>
            </a:r>
            <a:r>
              <a:rPr lang="en-US" dirty="0" err="1">
                <a:latin typeface="Times New Roman" charset="0"/>
                <a:sym typeface="Wingdings" charset="0"/>
              </a:rPr>
              <a:t>v</a:t>
            </a:r>
            <a:r>
              <a:rPr lang="en-US" baseline="-25000" dirty="0" err="1">
                <a:latin typeface="Times New Roman" charset="0"/>
                <a:sym typeface="Wingdings" charset="0"/>
              </a:rPr>
              <a:t>n</a:t>
            </a:r>
            <a:r>
              <a:rPr lang="en-US" baseline="30000" dirty="0" err="1">
                <a:latin typeface="Times New Roman" charset="0"/>
                <a:sym typeface="Wingdings" charset="0"/>
              </a:rPr>
              <a:t>obs</a:t>
            </a:r>
            <a:r>
              <a:rPr lang="en-US" dirty="0">
                <a:latin typeface="Times New Roman" charset="0"/>
                <a:sym typeface="Wingdings" charset="0"/>
              </a:rPr>
              <a:t> without flow.</a:t>
            </a:r>
            <a:endParaRPr lang="en-US" dirty="0">
              <a:latin typeface="Times New Roman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18954" indent="-314982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9929" indent="-2519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63900" indent="-2519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67872" indent="-2519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71844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75815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779787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283758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9DB00F-E112-824F-AE38-AB483BF13E62}" type="slidenum">
              <a:rPr lang="en-US" altLang="zh-CN" sz="1500">
                <a:solidFill>
                  <a:schemeClr val="bg1"/>
                </a:solidFill>
                <a:ea typeface="宋体" charset="0"/>
                <a:cs typeface="宋体" charset="0"/>
              </a:rPr>
              <a:pPr eaLnBrk="1" hangingPunct="1"/>
              <a:t>35</a:t>
            </a:fld>
            <a:endParaRPr lang="en-US" altLang="zh-CN" sz="1500">
              <a:solidFill>
                <a:schemeClr val="bg1"/>
              </a:solidFill>
              <a:ea typeface="宋体" charset="0"/>
              <a:cs typeface="宋体" charset="0"/>
            </a:endParaRPr>
          </a:p>
        </p:txBody>
      </p:sp>
      <p:pic>
        <p:nvPicPr>
          <p:cNvPr id="2" name="Picture 1" descr="cunfold_pt2_eta1_c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" y="2124214"/>
            <a:ext cx="10061373" cy="530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06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impact on the mean and width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6389071"/>
            <a:ext cx="10080625" cy="1086741"/>
          </a:xfrm>
        </p:spPr>
        <p:txBody>
          <a:bodyPr/>
          <a:lstStyle/>
          <a:p>
            <a:r>
              <a:rPr lang="en-US" sz="2400" dirty="0" smtClean="0"/>
              <a:t>Most of non-flow is suppressed. Residual non-flow (few %) is a simultaneous change of mean and width, so do not affect the shape.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141D141-8141-41B1-81B1-2121F1912171}" type="slidenum">
              <a:rPr lang="en-US" sz="1400" smtClean="0"/>
              <a:t>36</a:t>
            </a:fld>
            <a:endParaRPr lang="en-US"/>
          </a:p>
        </p:txBody>
      </p:sp>
      <p:pic>
        <p:nvPicPr>
          <p:cNvPr id="5" name="Picture 4" descr="meanwid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79"/>
          <a:stretch/>
        </p:blipFill>
        <p:spPr>
          <a:xfrm>
            <a:off x="431321" y="701759"/>
            <a:ext cx="9489276" cy="2803874"/>
          </a:xfrm>
          <a:prstGeom prst="rect">
            <a:avLst/>
          </a:prstGeom>
        </p:spPr>
      </p:pic>
      <p:pic>
        <p:nvPicPr>
          <p:cNvPr id="6" name="Picture 5" descr="meanwid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24"/>
          <a:stretch/>
        </p:blipFill>
        <p:spPr>
          <a:xfrm>
            <a:off x="431321" y="3514005"/>
            <a:ext cx="9489276" cy="287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93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4193"/>
            <a:ext cx="10080625" cy="687548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Event-by-event fluctuation of the QGP and its evolution can be accessed via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p(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</a:t>
            </a:r>
            <a:r>
              <a:rPr lang="en-US" sz="2800" baseline="-25000" dirty="0" err="1"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,v</a:t>
            </a:r>
            <a:r>
              <a:rPr lang="en-US" sz="2800" baseline="-25000" dirty="0" err="1">
                <a:latin typeface="Arial" pitchFamily="34" charset="0"/>
                <a:cs typeface="Arial" pitchFamily="34" charset="0"/>
              </a:rPr>
              <a:t>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,….,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Φ</a:t>
            </a:r>
            <a:r>
              <a:rPr lang="en-US" sz="2800" baseline="-25000" dirty="0" err="1"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,Φ</a:t>
            </a:r>
            <a:r>
              <a:rPr lang="en-US" sz="2800" baseline="-25000" dirty="0" err="1">
                <a:latin typeface="Arial" pitchFamily="34" charset="0"/>
                <a:cs typeface="Arial" pitchFamily="34" charset="0"/>
              </a:rPr>
              <a:t>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…..) 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Detailed correlation measurement 2- and 3- event planes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the Fourier coefficients of p(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Φ</a:t>
            </a:r>
            <a:r>
              <a:rPr lang="en-US" sz="2400" baseline="-25000" dirty="0" err="1">
                <a:latin typeface="Arial" pitchFamily="34" charset="0"/>
                <a:cs typeface="Arial" pitchFamily="34" charset="0"/>
              </a:rPr>
              <a:t>n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,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Φ</a:t>
            </a:r>
            <a:r>
              <a:rPr lang="en-US" sz="2400" baseline="-25000" dirty="0" err="1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and </a:t>
            </a:r>
            <a:r>
              <a:rPr lang="en-US" dirty="0"/>
              <a:t>p(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Φ</a:t>
            </a:r>
            <a:r>
              <a:rPr lang="en-US" sz="2800" baseline="-25000" dirty="0" err="1">
                <a:latin typeface="Arial" pitchFamily="34" charset="0"/>
                <a:cs typeface="Arial" pitchFamily="34" charset="0"/>
              </a:rPr>
              <a:t>n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,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Φ</a:t>
            </a:r>
            <a:r>
              <a:rPr lang="en-US" sz="2800" baseline="-25000" dirty="0" err="1" smtClean="0">
                <a:latin typeface="Arial" pitchFamily="34" charset="0"/>
                <a:cs typeface="Arial" pitchFamily="34" charset="0"/>
              </a:rPr>
              <a:t>m,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Φ</a:t>
            </a:r>
            <a:r>
              <a:rPr lang="en-US" sz="2800" baseline="-25000" dirty="0" err="1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Strong proof of mode-mixing/non-linear effects of the hydro response to initial geometry fluctuations.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New set of constraints on geometry models and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η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/s.</a:t>
            </a: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First measurements of the p(v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),</a:t>
            </a:r>
            <a:r>
              <a:rPr lang="en-US" dirty="0">
                <a:latin typeface="Arial" pitchFamily="34" charset="0"/>
                <a:cs typeface="Arial" pitchFamily="34" charset="0"/>
              </a:rPr>
              <a:t> p(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 and p</a:t>
            </a:r>
            <a:r>
              <a:rPr lang="en-US" dirty="0">
                <a:latin typeface="Arial" pitchFamily="34" charset="0"/>
                <a:cs typeface="Arial" pitchFamily="34" charset="0"/>
              </a:rPr>
              <a:t>(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lvl="1"/>
            <a:r>
              <a:rPr lang="en-US" dirty="0" smtClean="0"/>
              <a:t>Strong constraints on geometry models.</a:t>
            </a:r>
          </a:p>
          <a:p>
            <a:pPr lvl="1"/>
            <a:r>
              <a:rPr lang="en-US" dirty="0" smtClean="0"/>
              <a:t>p(v</a:t>
            </a:r>
            <a:r>
              <a:rPr lang="en-US" baseline="-25000" dirty="0" smtClean="0"/>
              <a:t>2</a:t>
            </a:r>
            <a:r>
              <a:rPr lang="en-US" dirty="0" smtClean="0"/>
              <a:t>) show significant deviation of the fluctuation from Gaussian, also suggestive of strong non-linear effects.</a:t>
            </a:r>
          </a:p>
          <a:p>
            <a:pPr lvl="1"/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{4,6,8} are not sensitive to these deviations, except in peripheral collisions. </a:t>
            </a:r>
          </a:p>
          <a:p>
            <a:pPr lvl="1"/>
            <a:r>
              <a:rPr lang="en-US" dirty="0" smtClean="0"/>
              <a:t>p(v</a:t>
            </a:r>
            <a:r>
              <a:rPr lang="en-US" baseline="-25000" dirty="0" smtClean="0"/>
              <a:t>3</a:t>
            </a:r>
            <a:r>
              <a:rPr lang="en-US" dirty="0" smtClean="0"/>
              <a:t>) distribution suggests a non-zero v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RP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HIJING simulation show unfolding is robust for suppressing the non-flow contribution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Look into other correlations.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141D141-8141-41B1-81B1-2121F1912171}" type="slidenum">
              <a:rPr lang="en-US" sz="1400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14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080625" cy="684221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E</a:t>
            </a:r>
            <a:r>
              <a:rPr lang="en-US" dirty="0" smtClean="0">
                <a:latin typeface="Arial" charset="0"/>
              </a:rPr>
              <a:t>vent </a:t>
            </a:r>
            <a:r>
              <a:rPr lang="en-US" dirty="0">
                <a:latin typeface="Arial" charset="0"/>
              </a:rPr>
              <a:t>by </a:t>
            </a:r>
            <a:r>
              <a:rPr lang="en-US" dirty="0" smtClean="0">
                <a:latin typeface="Arial" charset="0"/>
              </a:rPr>
              <a:t>event fluctuation seen in data</a:t>
            </a:r>
            <a:endParaRPr lang="en-US" dirty="0">
              <a:latin typeface="Arial" charset="0"/>
            </a:endParaRPr>
          </a:p>
        </p:txBody>
      </p:sp>
      <p:sp>
        <p:nvSpPr>
          <p:cNvPr id="1843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18954" indent="-314982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59929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63900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67872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71844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75815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779787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283758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2929CE6-090F-B144-B33C-190D4D604B61}" type="slidenum">
              <a:rPr lang="en-US" sz="1500">
                <a:solidFill>
                  <a:schemeClr val="bg1"/>
                </a:solidFill>
                <a:ea typeface="SimSun" charset="0"/>
                <a:cs typeface="SimSun" charset="0"/>
              </a:rPr>
              <a:pPr eaLnBrk="1" hangingPunct="1"/>
              <a:t>4</a:t>
            </a:fld>
            <a:endParaRPr lang="en-US" sz="150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pic>
        <p:nvPicPr>
          <p:cNvPr id="10" name="Picture 7" descr="E:\Quark_Matter_2012\Latest\fig_01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711" y="848714"/>
            <a:ext cx="3344458" cy="323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E:\Quark_Matter_2012\Latest\fig_01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17" y="839965"/>
            <a:ext cx="3356708" cy="323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E:\Quark_Matter_2012\Latest\fig_01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" y="867963"/>
            <a:ext cx="3500217" cy="324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39" name="Object 20"/>
          <p:cNvGraphicFramePr>
            <a:graphicFrameLocks noChangeAspect="1"/>
          </p:cNvGraphicFramePr>
          <p:nvPr/>
        </p:nvGraphicFramePr>
        <p:xfrm>
          <a:off x="4536281" y="671971"/>
          <a:ext cx="3276203" cy="818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" name="Equation" r:id="rId6" imgW="1816100" imgH="444500" progId="Equation.3">
                  <p:embed/>
                </p:oleObj>
              </mc:Choice>
              <mc:Fallback>
                <p:oleObj name="Equation" r:id="rId6" imgW="18161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6281" y="671971"/>
                        <a:ext cx="3276203" cy="818965"/>
                      </a:xfrm>
                      <a:prstGeom prst="rect">
                        <a:avLst/>
                      </a:prstGeom>
                      <a:solidFill>
                        <a:srgbClr val="FFE2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92"/>
          <p:cNvGrpSpPr>
            <a:grpSpLocks/>
          </p:cNvGrpSpPr>
          <p:nvPr/>
        </p:nvGrpSpPr>
        <p:grpSpPr bwMode="auto">
          <a:xfrm>
            <a:off x="1545457" y="987849"/>
            <a:ext cx="439737" cy="415925"/>
            <a:chOff x="3715006" y="5352957"/>
            <a:chExt cx="438395" cy="415925"/>
          </a:xfrm>
        </p:grpSpPr>
        <p:sp>
          <p:nvSpPr>
            <p:cNvPr id="9" name="Oval 34"/>
            <p:cNvSpPr>
              <a:spLocks noChangeArrowheads="1"/>
            </p:cNvSpPr>
            <p:nvPr/>
          </p:nvSpPr>
          <p:spPr bwMode="auto">
            <a:xfrm>
              <a:off x="3743554" y="5352957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34"/>
            <p:cNvSpPr>
              <a:spLocks noChangeArrowheads="1"/>
            </p:cNvSpPr>
            <p:nvPr/>
          </p:nvSpPr>
          <p:spPr bwMode="auto">
            <a:xfrm>
              <a:off x="3715006" y="5352957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561CD9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775076" y="5352957"/>
              <a:ext cx="330364" cy="415925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8506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080625" cy="684221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Event by event fluctuation seen in data</a:t>
            </a:r>
          </a:p>
        </p:txBody>
      </p:sp>
      <p:sp>
        <p:nvSpPr>
          <p:cNvPr id="1945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18954" indent="-314982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59929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63900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67872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71844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75815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779787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283758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E775BCA-05C7-4944-9F7B-C0DFE9644BEB}" type="slidenum">
              <a:rPr lang="en-US" sz="1500">
                <a:solidFill>
                  <a:schemeClr val="bg1"/>
                </a:solidFill>
                <a:ea typeface="SimSun" charset="0"/>
                <a:cs typeface="SimSun" charset="0"/>
              </a:rPr>
              <a:pPr eaLnBrk="1" hangingPunct="1"/>
              <a:t>5</a:t>
            </a:fld>
            <a:endParaRPr lang="en-US" sz="150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pic>
        <p:nvPicPr>
          <p:cNvPr id="19459" name="Picture 7" descr="E:\Quark_Matter_2012\Latest\fig_01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711" y="848714"/>
            <a:ext cx="3344458" cy="323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 descr="E:\Quark_Matter_2012\Latest\fig_01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17" y="839965"/>
            <a:ext cx="3356708" cy="323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E:\Quark_Matter_2012\Latest\fig_01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" y="867963"/>
            <a:ext cx="3500217" cy="324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203" y="4191071"/>
            <a:ext cx="3360208" cy="312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169" y="4199820"/>
            <a:ext cx="3337456" cy="310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7819"/>
            <a:ext cx="3340958" cy="307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956307" y="3947830"/>
          <a:ext cx="3360208" cy="797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91" name="Equation" r:id="rId9" imgW="1879600" imgH="444500" progId="Equation.3">
                  <p:embed/>
                </p:oleObj>
              </mc:Choice>
              <mc:Fallback>
                <p:oleObj name="Equation" r:id="rId9" imgW="18796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6307" y="3947830"/>
                        <a:ext cx="3360208" cy="797966"/>
                      </a:xfrm>
                      <a:prstGeom prst="rect">
                        <a:avLst/>
                      </a:prstGeom>
                      <a:solidFill>
                        <a:srgbClr val="FFE2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6" name="Object 20"/>
          <p:cNvGraphicFramePr>
            <a:graphicFrameLocks noChangeAspect="1"/>
          </p:cNvGraphicFramePr>
          <p:nvPr/>
        </p:nvGraphicFramePr>
        <p:xfrm>
          <a:off x="4536281" y="671971"/>
          <a:ext cx="3276203" cy="818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92" name="Equation" r:id="rId11" imgW="1816100" imgH="444500" progId="Equation.3">
                  <p:embed/>
                </p:oleObj>
              </mc:Choice>
              <mc:Fallback>
                <p:oleObj name="Equation" r:id="rId11" imgW="18161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6281" y="671971"/>
                        <a:ext cx="3276203" cy="818965"/>
                      </a:xfrm>
                      <a:prstGeom prst="rect">
                        <a:avLst/>
                      </a:prstGeom>
                      <a:solidFill>
                        <a:srgbClr val="FFE2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AutoShape 1044"/>
          <p:cNvSpPr>
            <a:spLocks noChangeArrowheads="1"/>
          </p:cNvSpPr>
          <p:nvPr/>
        </p:nvSpPr>
        <p:spPr bwMode="auto">
          <a:xfrm rot="5400000">
            <a:off x="1006284" y="3710879"/>
            <a:ext cx="663223" cy="297161"/>
          </a:xfrm>
          <a:prstGeom prst="rightArrow">
            <a:avLst>
              <a:gd name="adj1" fmla="val 50000"/>
              <a:gd name="adj2" fmla="val 93650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shade val="46275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25400">
            <a:solidFill>
              <a:srgbClr val="D6009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794" tIns="50397" rIns="100794" bIns="50397" anchor="ctr">
            <a:spAutoFit/>
          </a:bodyPr>
          <a:lstStyle/>
          <a:p>
            <a:pPr>
              <a:defRPr/>
            </a:pPr>
            <a:endParaRPr lang="en-US" sz="2000"/>
          </a:p>
        </p:txBody>
      </p:sp>
      <p:sp>
        <p:nvSpPr>
          <p:cNvPr id="20" name="AutoShape 1044"/>
          <p:cNvSpPr>
            <a:spLocks noChangeArrowheads="1"/>
          </p:cNvSpPr>
          <p:nvPr/>
        </p:nvSpPr>
        <p:spPr bwMode="auto">
          <a:xfrm rot="5400000">
            <a:off x="3581639" y="3739686"/>
            <a:ext cx="699971" cy="276295"/>
          </a:xfrm>
          <a:prstGeom prst="rightArrow">
            <a:avLst>
              <a:gd name="adj1" fmla="val 50000"/>
              <a:gd name="adj2" fmla="val 93650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shade val="46275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25400">
            <a:solidFill>
              <a:srgbClr val="D6009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794" tIns="50397" rIns="100794" bIns="50397" anchor="ctr">
            <a:spAutoFit/>
          </a:bodyPr>
          <a:lstStyle/>
          <a:p>
            <a:pPr>
              <a:defRPr/>
            </a:pPr>
            <a:endParaRPr lang="en-US" sz="2000"/>
          </a:p>
        </p:txBody>
      </p:sp>
      <p:sp>
        <p:nvSpPr>
          <p:cNvPr id="21" name="AutoShape 1044"/>
          <p:cNvSpPr>
            <a:spLocks noChangeArrowheads="1"/>
          </p:cNvSpPr>
          <p:nvPr/>
        </p:nvSpPr>
        <p:spPr bwMode="auto">
          <a:xfrm rot="5400000">
            <a:off x="8286171" y="3739446"/>
            <a:ext cx="699971" cy="276775"/>
          </a:xfrm>
          <a:prstGeom prst="rightArrow">
            <a:avLst>
              <a:gd name="adj1" fmla="val 50000"/>
              <a:gd name="adj2" fmla="val 93650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shade val="46275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25400">
            <a:solidFill>
              <a:srgbClr val="D6009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794" tIns="50397" rIns="100794" bIns="50397" anchor="ctr">
            <a:spAutoFit/>
          </a:bodyPr>
          <a:lstStyle/>
          <a:p>
            <a:pPr>
              <a:defRPr/>
            </a:pPr>
            <a:endParaRPr lang="en-US" sz="2000"/>
          </a:p>
        </p:txBody>
      </p:sp>
      <p:sp>
        <p:nvSpPr>
          <p:cNvPr id="22" name="Rectangle 37"/>
          <p:cNvSpPr>
            <a:spLocks noChangeArrowheads="1"/>
          </p:cNvSpPr>
          <p:nvPr/>
        </p:nvSpPr>
        <p:spPr bwMode="auto">
          <a:xfrm>
            <a:off x="1283822" y="7006711"/>
            <a:ext cx="7213947" cy="577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n-US" sz="3100" dirty="0">
                <a:solidFill>
                  <a:srgbClr val="FF0000"/>
                </a:solidFill>
                <a:cs typeface="Arial" charset="0"/>
              </a:rPr>
              <a:t>Rich event-by-event patterns for </a:t>
            </a:r>
            <a:r>
              <a:rPr lang="en-US" sz="3100" dirty="0" err="1">
                <a:solidFill>
                  <a:srgbClr val="FF0000"/>
                </a:solidFill>
                <a:latin typeface="Arial" charset="0"/>
                <a:cs typeface="Arial" charset="0"/>
              </a:rPr>
              <a:t>v</a:t>
            </a:r>
            <a:r>
              <a:rPr lang="en-US" sz="3100" baseline="-25000" dirty="0" err="1">
                <a:solidFill>
                  <a:srgbClr val="FF0000"/>
                </a:solidFill>
                <a:latin typeface="Arial" charset="0"/>
                <a:cs typeface="Arial" charset="0"/>
              </a:rPr>
              <a:t>n</a:t>
            </a:r>
            <a:r>
              <a:rPr lang="en-US" sz="3100" dirty="0">
                <a:solidFill>
                  <a:srgbClr val="FF0000"/>
                </a:solidFill>
                <a:latin typeface="Arial" charset="0"/>
                <a:cs typeface="Arial" charset="0"/>
              </a:rPr>
              <a:t> and </a:t>
            </a:r>
            <a:r>
              <a:rPr lang="en-US" sz="3100" dirty="0" err="1">
                <a:solidFill>
                  <a:srgbClr val="FF0000"/>
                </a:solidFill>
              </a:rPr>
              <a:t>Φ</a:t>
            </a:r>
            <a:r>
              <a:rPr lang="en-US" sz="3100" baseline="-25000" dirty="0" err="1">
                <a:solidFill>
                  <a:srgbClr val="FF0000"/>
                </a:solidFill>
              </a:rPr>
              <a:t>n</a:t>
            </a:r>
            <a:r>
              <a:rPr lang="en-US" sz="3100" dirty="0">
                <a:solidFill>
                  <a:srgbClr val="FF0000"/>
                </a:solidFill>
              </a:rPr>
              <a:t>!</a:t>
            </a:r>
            <a:endParaRPr lang="en-US" sz="3100" dirty="0">
              <a:solidFill>
                <a:srgbClr val="FF0000"/>
              </a:solidFill>
              <a:cs typeface="Arial" charset="0"/>
            </a:endParaRPr>
          </a:p>
        </p:txBody>
      </p:sp>
      <p:grpSp>
        <p:nvGrpSpPr>
          <p:cNvPr id="16" name="Group 92"/>
          <p:cNvGrpSpPr>
            <a:grpSpLocks/>
          </p:cNvGrpSpPr>
          <p:nvPr/>
        </p:nvGrpSpPr>
        <p:grpSpPr bwMode="auto">
          <a:xfrm>
            <a:off x="1545457" y="987849"/>
            <a:ext cx="439737" cy="415925"/>
            <a:chOff x="3715006" y="5352957"/>
            <a:chExt cx="438395" cy="415925"/>
          </a:xfrm>
        </p:grpSpPr>
        <p:sp>
          <p:nvSpPr>
            <p:cNvPr id="17" name="Oval 34"/>
            <p:cNvSpPr>
              <a:spLocks noChangeArrowheads="1"/>
            </p:cNvSpPr>
            <p:nvPr/>
          </p:nvSpPr>
          <p:spPr bwMode="auto">
            <a:xfrm>
              <a:off x="3743554" y="5352957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Oval 34"/>
            <p:cNvSpPr>
              <a:spLocks noChangeArrowheads="1"/>
            </p:cNvSpPr>
            <p:nvPr/>
          </p:nvSpPr>
          <p:spPr bwMode="auto">
            <a:xfrm>
              <a:off x="3715006" y="5352957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561CD9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775076" y="5352957"/>
              <a:ext cx="330364" cy="415925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4440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66" y="2686964"/>
            <a:ext cx="9324578" cy="2779857"/>
          </a:xfrm>
        </p:spPr>
        <p:txBody>
          <a:bodyPr/>
          <a:lstStyle/>
          <a:p>
            <a:r>
              <a:rPr lang="en-US" sz="3200" dirty="0"/>
              <a:t>Event-plane </a:t>
            </a:r>
            <a:r>
              <a:rPr lang="en-US" sz="3200" dirty="0" smtClean="0"/>
              <a:t>correlations         </a:t>
            </a:r>
            <a:r>
              <a:rPr lang="en-US" sz="3200" dirty="0" smtClean="0">
                <a:sym typeface="Wingdings"/>
              </a:rPr>
              <a:t> 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p(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Φ</a:t>
            </a:r>
            <a:r>
              <a:rPr lang="en-US" sz="3600" baseline="-25000" dirty="0" err="1">
                <a:latin typeface="Arial" pitchFamily="34" charset="0"/>
                <a:cs typeface="Arial" pitchFamily="34" charset="0"/>
              </a:rPr>
              <a:t>n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,Φ</a:t>
            </a:r>
            <a:r>
              <a:rPr lang="en-US" sz="3600" baseline="-25000" dirty="0" err="1">
                <a:latin typeface="Arial" pitchFamily="34" charset="0"/>
                <a:cs typeface="Arial" pitchFamily="34" charset="0"/>
              </a:rPr>
              <a:t>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…..) </a:t>
            </a:r>
            <a:r>
              <a:rPr lang="en-US" sz="3200" dirty="0" smtClean="0"/>
              <a:t>           </a:t>
            </a:r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 smtClean="0"/>
              <a:t>Event</a:t>
            </a:r>
            <a:r>
              <a:rPr lang="en-US" sz="3200" dirty="0"/>
              <a:t>-by-event </a:t>
            </a:r>
            <a:r>
              <a:rPr lang="en-US" sz="3200" dirty="0" err="1"/>
              <a:t>v</a:t>
            </a:r>
            <a:r>
              <a:rPr lang="en-US" sz="3200" baseline="-25000" dirty="0" err="1"/>
              <a:t>n</a:t>
            </a:r>
            <a:r>
              <a:rPr lang="en-US" sz="3200" dirty="0"/>
              <a:t> </a:t>
            </a:r>
            <a:r>
              <a:rPr lang="en-US" sz="3200" dirty="0" smtClean="0"/>
              <a:t>distributions</a:t>
            </a:r>
            <a:r>
              <a:rPr lang="en-US" sz="3200" dirty="0">
                <a:sym typeface="Wingdings"/>
              </a:rPr>
              <a:t> 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sz="32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lvl="1"/>
            <a:r>
              <a:rPr lang="en-US" sz="2800" dirty="0" smtClean="0">
                <a:latin typeface="Arial" pitchFamily="34" charset="0"/>
                <a:cs typeface="Arial" pitchFamily="34" charset="0"/>
              </a:rPr>
              <a:t>Also influence of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nonflow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via simulation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141D141-8141-41B1-81B1-2121F1912171}" type="slidenum">
              <a:rPr lang="en-US" sz="1400" smtClean="0"/>
              <a:t>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25410" y="1090114"/>
            <a:ext cx="51167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p(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40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,v</a:t>
            </a:r>
            <a:r>
              <a:rPr lang="en-US" sz="40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,….,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Φ</a:t>
            </a:r>
            <a:r>
              <a:rPr lang="en-US" sz="40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,Φ</a:t>
            </a:r>
            <a:r>
              <a:rPr lang="en-US" sz="40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…..)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6597687" y="5627276"/>
            <a:ext cx="1492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1305.2942</a:t>
            </a:r>
          </a:p>
        </p:txBody>
      </p:sp>
      <p:sp>
        <p:nvSpPr>
          <p:cNvPr id="8" name="Rectangle 7"/>
          <p:cNvSpPr/>
          <p:nvPr/>
        </p:nvSpPr>
        <p:spPr>
          <a:xfrm>
            <a:off x="6221294" y="3634149"/>
            <a:ext cx="3290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charset="0"/>
              </a:rPr>
              <a:t>ATLAS-CONF-2012-49</a:t>
            </a:r>
          </a:p>
        </p:txBody>
      </p:sp>
    </p:spTree>
    <p:extLst>
      <p:ext uri="{BB962C8B-B14F-4D97-AF65-F5344CB8AC3E}">
        <p14:creationId xmlns:p14="http://schemas.microsoft.com/office/powerpoint/2010/main" val="638232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080625" cy="684221"/>
          </a:xfrm>
        </p:spPr>
        <p:txBody>
          <a:bodyPr/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Φ</a:t>
            </a:r>
            <a:r>
              <a:rPr lang="en-US" sz="3600" baseline="-25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,Φ</a:t>
            </a:r>
            <a:r>
              <a:rPr lang="en-US" sz="3600" baseline="-25000" dirty="0" err="1">
                <a:latin typeface="Arial" pitchFamily="34" charset="0"/>
                <a:cs typeface="Arial" pitchFamily="34" charset="0"/>
              </a:rPr>
              <a:t>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…..)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2" y="755967"/>
            <a:ext cx="6880269" cy="554376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/>
                <a:cs typeface="Times New Roman"/>
              </a:rPr>
              <a:t>Correlation can exist in the initial geometry and also generated during hydro evolution</a:t>
            </a:r>
            <a:endParaRPr lang="en-US" dirty="0">
              <a:latin typeface="Times New Roman"/>
              <a:cs typeface="Times New Roman"/>
            </a:endParaRPr>
          </a:p>
          <a:p>
            <a:pPr>
              <a:defRPr/>
            </a:pPr>
            <a:endParaRPr lang="en-US" sz="1000" dirty="0" smtClean="0"/>
          </a:p>
          <a:p>
            <a:pPr>
              <a:defRPr/>
            </a:pPr>
            <a:r>
              <a:rPr lang="en-US" dirty="0" smtClean="0"/>
              <a:t>The correlation quantified via </a:t>
            </a:r>
            <a:r>
              <a:rPr lang="en-US" dirty="0" err="1" smtClean="0"/>
              <a:t>correlators</a:t>
            </a:r>
            <a:endParaRPr lang="en-US" dirty="0" smtClean="0"/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 smtClean="0"/>
          </a:p>
          <a:p>
            <a:pPr lvl="1">
              <a:defRPr/>
            </a:pPr>
            <a:endParaRPr lang="en-US" sz="900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Corrected by resolution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sz="900" dirty="0"/>
          </a:p>
          <a:p>
            <a:pPr marL="0" indent="0"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Generalize to multi-plane correlations</a:t>
            </a:r>
            <a:endParaRPr lang="en-US" dirty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18954" indent="-314982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59929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63900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67872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71844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75815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779787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283758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4B1C975-8F19-D44E-A5E3-B90FB3C1D5B8}" type="slidenum">
              <a:rPr lang="en-US" sz="1500">
                <a:solidFill>
                  <a:schemeClr val="bg1"/>
                </a:solidFill>
                <a:ea typeface="SimSun" charset="0"/>
                <a:cs typeface="SimSun" charset="0"/>
              </a:rPr>
              <a:pPr eaLnBrk="1" hangingPunct="1"/>
              <a:t>7</a:t>
            </a:fld>
            <a:endParaRPr lang="en-US" sz="150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895350" y="2252662"/>
            <a:ext cx="5127624" cy="1657351"/>
            <a:chOff x="805374" y="2661422"/>
            <a:chExt cx="4021985" cy="1081404"/>
          </a:xfrm>
        </p:grpSpPr>
        <p:graphicFrame>
          <p:nvGraphicFramePr>
            <p:cNvPr id="31757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50045613"/>
                </p:ext>
              </p:extLst>
            </p:nvPr>
          </p:nvGraphicFramePr>
          <p:xfrm>
            <a:off x="892538" y="2661422"/>
            <a:ext cx="3934821" cy="6898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15" name="Equation" r:id="rId4" imgW="2857500" imgH="495300" progId="Equation.3">
                    <p:embed/>
                  </p:oleObj>
                </mc:Choice>
                <mc:Fallback>
                  <p:oleObj name="Equation" r:id="rId4" imgW="2857500" imgH="495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2538" y="2661422"/>
                          <a:ext cx="3934821" cy="689860"/>
                        </a:xfrm>
                        <a:prstGeom prst="rect">
                          <a:avLst/>
                        </a:prstGeom>
                        <a:noFill/>
                        <a:ln w="38100" cmpd="sng">
                          <a:solidFill>
                            <a:srgbClr val="FF00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58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8696887"/>
                </p:ext>
              </p:extLst>
            </p:nvPr>
          </p:nvGraphicFramePr>
          <p:xfrm>
            <a:off x="805374" y="3348176"/>
            <a:ext cx="2227657" cy="394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16" name="Equation" r:id="rId6" imgW="1625600" imgH="292100" progId="Equation.3">
                    <p:embed/>
                  </p:oleObj>
                </mc:Choice>
                <mc:Fallback>
                  <p:oleObj name="Equation" r:id="rId6" imgW="1625600" imgH="292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5374" y="3348176"/>
                          <a:ext cx="2227657" cy="394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4471529" y="3347835"/>
            <a:ext cx="1358084" cy="503978"/>
            <a:chOff x="3962400" y="2362200"/>
            <a:chExt cx="1231828" cy="457200"/>
          </a:xfrm>
        </p:grpSpPr>
        <p:sp>
          <p:nvSpPr>
            <p:cNvPr id="31755" name="Rectangle 2"/>
            <p:cNvSpPr>
              <a:spLocks noChangeArrowheads="1"/>
            </p:cNvSpPr>
            <p:nvPr/>
          </p:nvSpPr>
          <p:spPr bwMode="auto">
            <a:xfrm>
              <a:off x="3962400" y="2542401"/>
              <a:ext cx="123182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aseline="30000" dirty="0"/>
                <a:t>arXiv:1203.5095 </a:t>
              </a:r>
              <a:endParaRPr lang="en-US" sz="2000" dirty="0"/>
            </a:p>
          </p:txBody>
        </p:sp>
        <p:sp>
          <p:nvSpPr>
            <p:cNvPr id="31756" name="Rectangle 4"/>
            <p:cNvSpPr>
              <a:spLocks noChangeArrowheads="1"/>
            </p:cNvSpPr>
            <p:nvPr/>
          </p:nvSpPr>
          <p:spPr bwMode="auto">
            <a:xfrm>
              <a:off x="3962400" y="2362200"/>
              <a:ext cx="123182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aseline="30000" dirty="0"/>
                <a:t>arXiv:1205.3585</a:t>
              </a:r>
              <a:endParaRPr lang="en-US" sz="2000" dirty="0"/>
            </a:p>
          </p:txBody>
        </p:sp>
      </p:grpSp>
      <p:graphicFrame>
        <p:nvGraphicFramePr>
          <p:cNvPr id="3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97646"/>
              </p:ext>
            </p:extLst>
          </p:nvPr>
        </p:nvGraphicFramePr>
        <p:xfrm>
          <a:off x="731838" y="4572000"/>
          <a:ext cx="4360862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17" name="Equation" r:id="rId8" imgW="2743200" imgH="762000" progId="Equation.3">
                  <p:embed/>
                </p:oleObj>
              </mc:Choice>
              <mc:Fallback>
                <p:oleObj name="Equation" r:id="rId8" imgW="2743200" imgH="762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838" y="4572000"/>
                        <a:ext cx="4360862" cy="121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549357"/>
              </p:ext>
            </p:extLst>
          </p:nvPr>
        </p:nvGraphicFramePr>
        <p:xfrm>
          <a:off x="306388" y="6698449"/>
          <a:ext cx="5637212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18" name="Equation" r:id="rId10" imgW="3111500" imgH="292100" progId="Equation.3">
                  <p:embed/>
                </p:oleObj>
              </mc:Choice>
              <mc:Fallback>
                <p:oleObj name="Equation" r:id="rId10" imgW="31115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88" y="6698449"/>
                        <a:ext cx="5637212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53" name="Picture 2" descr="Glauber.ep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" r="50716"/>
          <a:stretch>
            <a:fillRect/>
          </a:stretch>
        </p:blipFill>
        <p:spPr bwMode="auto">
          <a:xfrm>
            <a:off x="6804422" y="4115823"/>
            <a:ext cx="3136194" cy="344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TextBox 35"/>
          <p:cNvSpPr txBox="1">
            <a:spLocks noChangeArrowheads="1"/>
          </p:cNvSpPr>
          <p:nvPr/>
        </p:nvSpPr>
        <p:spPr bwMode="auto">
          <a:xfrm>
            <a:off x="8904552" y="5795752"/>
            <a:ext cx="910056" cy="33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latin typeface="Arial" charset="0"/>
                <a:cs typeface="Arial" charset="0"/>
              </a:rPr>
              <a:t>Glauber</a:t>
            </a:r>
          </a:p>
        </p:txBody>
      </p:sp>
      <p:grpSp>
        <p:nvGrpSpPr>
          <p:cNvPr id="17" name="Group 1"/>
          <p:cNvGrpSpPr>
            <a:grpSpLocks/>
          </p:cNvGrpSpPr>
          <p:nvPr/>
        </p:nvGrpSpPr>
        <p:grpSpPr bwMode="auto">
          <a:xfrm>
            <a:off x="6348546" y="1044286"/>
            <a:ext cx="3579702" cy="2504231"/>
            <a:chOff x="366713" y="3479772"/>
            <a:chExt cx="2902022" cy="2109816"/>
          </a:xfrm>
        </p:grpSpPr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66713" y="3587750"/>
              <a:ext cx="2819400" cy="2001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2" name="Group 47"/>
            <p:cNvGrpSpPr>
              <a:grpSpLocks/>
            </p:cNvGrpSpPr>
            <p:nvPr/>
          </p:nvGrpSpPr>
          <p:grpSpPr bwMode="auto">
            <a:xfrm>
              <a:off x="886874" y="3479772"/>
              <a:ext cx="2381861" cy="1941989"/>
              <a:chOff x="346959" y="838200"/>
              <a:chExt cx="3816499" cy="2783305"/>
            </a:xfrm>
          </p:grpSpPr>
          <p:sp>
            <p:nvSpPr>
              <p:cNvPr id="23" name="Freeform 54"/>
              <p:cNvSpPr>
                <a:spLocks/>
              </p:cNvSpPr>
              <p:nvPr/>
            </p:nvSpPr>
            <p:spPr bwMode="auto">
              <a:xfrm rot="-4547805">
                <a:off x="798381" y="994660"/>
                <a:ext cx="1908437" cy="2811281"/>
              </a:xfrm>
              <a:custGeom>
                <a:avLst/>
                <a:gdLst>
                  <a:gd name="T0" fmla="*/ 25043383 w 1492584"/>
                  <a:gd name="T1" fmla="*/ 2147483647 h 1437373"/>
                  <a:gd name="T2" fmla="*/ 158960649 w 1492584"/>
                  <a:gd name="T3" fmla="*/ 2147483647 h 1437373"/>
                  <a:gd name="T4" fmla="*/ 288094811 w 1492584"/>
                  <a:gd name="T5" fmla="*/ 2147483647 h 1437373"/>
                  <a:gd name="T6" fmla="*/ 474621729 w 1492584"/>
                  <a:gd name="T7" fmla="*/ 47233724 h 1437373"/>
                  <a:gd name="T8" fmla="*/ 637236018 w 1492584"/>
                  <a:gd name="T9" fmla="*/ 2147483647 h 1437373"/>
                  <a:gd name="T10" fmla="*/ 732890952 w 1492584"/>
                  <a:gd name="T11" fmla="*/ 2147483647 h 1437373"/>
                  <a:gd name="T12" fmla="*/ 689845782 w 1492584"/>
                  <a:gd name="T13" fmla="*/ 2147483647 h 1437373"/>
                  <a:gd name="T14" fmla="*/ 522450096 w 1492584"/>
                  <a:gd name="T15" fmla="*/ 2147483647 h 1437373"/>
                  <a:gd name="T16" fmla="*/ 345487853 w 1492584"/>
                  <a:gd name="T17" fmla="*/ 2147483647 h 1437373"/>
                  <a:gd name="T18" fmla="*/ 173308071 w 1492584"/>
                  <a:gd name="T19" fmla="*/ 2147483647 h 1437373"/>
                  <a:gd name="T20" fmla="*/ 58522456 w 1492584"/>
                  <a:gd name="T21" fmla="*/ 2147483647 h 1437373"/>
                  <a:gd name="T22" fmla="*/ 3188853 w 1492584"/>
                  <a:gd name="T23" fmla="*/ 2147483647 h 1437373"/>
                  <a:gd name="T24" fmla="*/ 25043383 w 1492584"/>
                  <a:gd name="T25" fmla="*/ 2147483647 h 1437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92584"/>
                  <a:gd name="T40" fmla="*/ 0 h 1437373"/>
                  <a:gd name="T41" fmla="*/ 1492584 w 1492584"/>
                  <a:gd name="T42" fmla="*/ 1437373 h 1437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92584" h="1437373">
                    <a:moveTo>
                      <a:pt x="50399" y="752374"/>
                    </a:moveTo>
                    <a:cubicBezTo>
                      <a:pt x="94381" y="650640"/>
                      <a:pt x="231675" y="437949"/>
                      <a:pt x="319907" y="328863"/>
                    </a:cubicBezTo>
                    <a:cubicBezTo>
                      <a:pt x="408139" y="219777"/>
                      <a:pt x="473911" y="152400"/>
                      <a:pt x="579789" y="97857"/>
                    </a:cubicBezTo>
                    <a:cubicBezTo>
                      <a:pt x="685667" y="43314"/>
                      <a:pt x="838067" y="0"/>
                      <a:pt x="955174" y="1604"/>
                    </a:cubicBezTo>
                    <a:cubicBezTo>
                      <a:pt x="1072281" y="3208"/>
                      <a:pt x="1195806" y="40105"/>
                      <a:pt x="1282433" y="107482"/>
                    </a:cubicBezTo>
                    <a:cubicBezTo>
                      <a:pt x="1369060" y="174859"/>
                      <a:pt x="1457292" y="280737"/>
                      <a:pt x="1474938" y="405865"/>
                    </a:cubicBezTo>
                    <a:cubicBezTo>
                      <a:pt x="1492584" y="530993"/>
                      <a:pt x="1458896" y="715477"/>
                      <a:pt x="1388311" y="858252"/>
                    </a:cubicBezTo>
                    <a:cubicBezTo>
                      <a:pt x="1317726" y="1001027"/>
                      <a:pt x="1166930" y="1169469"/>
                      <a:pt x="1051427" y="1262513"/>
                    </a:cubicBezTo>
                    <a:cubicBezTo>
                      <a:pt x="935924" y="1355557"/>
                      <a:pt x="812400" y="1395663"/>
                      <a:pt x="695292" y="1416518"/>
                    </a:cubicBezTo>
                    <a:cubicBezTo>
                      <a:pt x="578185" y="1437373"/>
                      <a:pt x="445035" y="1427747"/>
                      <a:pt x="348782" y="1387642"/>
                    </a:cubicBezTo>
                    <a:cubicBezTo>
                      <a:pt x="252529" y="1347537"/>
                      <a:pt x="174837" y="1254760"/>
                      <a:pt x="117776" y="1175886"/>
                    </a:cubicBezTo>
                    <a:cubicBezTo>
                      <a:pt x="60715" y="1097012"/>
                      <a:pt x="12834" y="991402"/>
                      <a:pt x="6417" y="914400"/>
                    </a:cubicBezTo>
                    <a:cubicBezTo>
                      <a:pt x="0" y="837398"/>
                      <a:pt x="37699" y="882984"/>
                      <a:pt x="50399" y="752374"/>
                    </a:cubicBezTo>
                    <a:close/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4" name="Freeform 55"/>
              <p:cNvSpPr>
                <a:spLocks/>
              </p:cNvSpPr>
              <p:nvPr/>
            </p:nvSpPr>
            <p:spPr bwMode="auto">
              <a:xfrm rot="-4393937">
                <a:off x="749279" y="699392"/>
                <a:ext cx="2367788" cy="3043499"/>
              </a:xfrm>
              <a:custGeom>
                <a:avLst/>
                <a:gdLst>
                  <a:gd name="T0" fmla="*/ 206255517 w 1645920"/>
                  <a:gd name="T1" fmla="*/ 2147483647 h 1719714"/>
                  <a:gd name="T2" fmla="*/ 485695295 w 1645920"/>
                  <a:gd name="T3" fmla="*/ 2147483647 h 1719714"/>
                  <a:gd name="T4" fmla="*/ 844973812 w 1645920"/>
                  <a:gd name="T5" fmla="*/ 2147483647 h 1719714"/>
                  <a:gd name="T6" fmla="*/ 964733625 w 1645920"/>
                  <a:gd name="T7" fmla="*/ 2147483647 h 1719714"/>
                  <a:gd name="T8" fmla="*/ 1004653317 w 1645920"/>
                  <a:gd name="T9" fmla="*/ 2147483647 h 1719714"/>
                  <a:gd name="T10" fmla="*/ 844973812 w 1645920"/>
                  <a:gd name="T11" fmla="*/ 2147483647 h 1719714"/>
                  <a:gd name="T12" fmla="*/ 485695295 w 1645920"/>
                  <a:gd name="T13" fmla="*/ 2147483647 h 1719714"/>
                  <a:gd name="T14" fmla="*/ 246175025 w 1645920"/>
                  <a:gd name="T15" fmla="*/ 1859425732 h 1719714"/>
                  <a:gd name="T16" fmla="*/ 286093981 w 1645920"/>
                  <a:gd name="T17" fmla="*/ 1156279435 h 1719714"/>
                  <a:gd name="T18" fmla="*/ 565534311 w 1645920"/>
                  <a:gd name="T19" fmla="*/ 500011596 h 1719714"/>
                  <a:gd name="T20" fmla="*/ 964733625 w 1645920"/>
                  <a:gd name="T21" fmla="*/ 78128320 h 1719714"/>
                  <a:gd name="T22" fmla="*/ 1523615206 w 1645920"/>
                  <a:gd name="T23" fmla="*/ 31251008 h 1719714"/>
                  <a:gd name="T24" fmla="*/ 2147483647 w 1645920"/>
                  <a:gd name="T25" fmla="*/ 218754040 h 1719714"/>
                  <a:gd name="T26" fmla="*/ 2147483647 w 1645920"/>
                  <a:gd name="T27" fmla="*/ 781272380 h 1719714"/>
                  <a:gd name="T28" fmla="*/ 2147483647 w 1645920"/>
                  <a:gd name="T29" fmla="*/ 1578165401 h 1719714"/>
                  <a:gd name="T30" fmla="*/ 2147483647 w 1645920"/>
                  <a:gd name="T31" fmla="*/ 2147483647 h 1719714"/>
                  <a:gd name="T32" fmla="*/ 2147483647 w 1645920"/>
                  <a:gd name="T33" fmla="*/ 2147483647 h 1719714"/>
                  <a:gd name="T34" fmla="*/ 2147483647 w 1645920"/>
                  <a:gd name="T35" fmla="*/ 2147483647 h 1719714"/>
                  <a:gd name="T36" fmla="*/ 2147483647 w 1645920"/>
                  <a:gd name="T37" fmla="*/ 2147483647 h 1719714"/>
                  <a:gd name="T38" fmla="*/ 2147483647 w 1645920"/>
                  <a:gd name="T39" fmla="*/ 2147483647 h 1719714"/>
                  <a:gd name="T40" fmla="*/ 2147483647 w 1645920"/>
                  <a:gd name="T41" fmla="*/ 2147483647 h 1719714"/>
                  <a:gd name="T42" fmla="*/ 2147483647 w 1645920"/>
                  <a:gd name="T43" fmla="*/ 2147483647 h 1719714"/>
                  <a:gd name="T44" fmla="*/ 2147483647 w 1645920"/>
                  <a:gd name="T45" fmla="*/ 2147483647 h 1719714"/>
                  <a:gd name="T46" fmla="*/ 2147483647 w 1645920"/>
                  <a:gd name="T47" fmla="*/ 2147483647 h 1719714"/>
                  <a:gd name="T48" fmla="*/ 2147483647 w 1645920"/>
                  <a:gd name="T49" fmla="*/ 2147483647 h 1719714"/>
                  <a:gd name="T50" fmla="*/ 2147483647 w 1645920"/>
                  <a:gd name="T51" fmla="*/ 2147483647 h 1719714"/>
                  <a:gd name="T52" fmla="*/ 2147483647 w 1645920"/>
                  <a:gd name="T53" fmla="*/ 2147483647 h 1719714"/>
                  <a:gd name="T54" fmla="*/ 1563533057 w 1645920"/>
                  <a:gd name="T55" fmla="*/ 2147483647 h 1719714"/>
                  <a:gd name="T56" fmla="*/ 924815406 w 1645920"/>
                  <a:gd name="T57" fmla="*/ 2147483647 h 1719714"/>
                  <a:gd name="T58" fmla="*/ 126412865 w 1645920"/>
                  <a:gd name="T59" fmla="*/ 2147483647 h 1719714"/>
                  <a:gd name="T60" fmla="*/ 206255517 w 1645920"/>
                  <a:gd name="T61" fmla="*/ 2147483647 h 171971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645920"/>
                  <a:gd name="T94" fmla="*/ 0 h 1719714"/>
                  <a:gd name="T95" fmla="*/ 1645920 w 1645920"/>
                  <a:gd name="T96" fmla="*/ 1719714 h 171971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645920" h="1719714">
                    <a:moveTo>
                      <a:pt x="49731" y="1161448"/>
                    </a:moveTo>
                    <a:cubicBezTo>
                      <a:pt x="64169" y="1081238"/>
                      <a:pt x="91441" y="1084446"/>
                      <a:pt x="117108" y="1045945"/>
                    </a:cubicBezTo>
                    <a:cubicBezTo>
                      <a:pt x="142775" y="1007444"/>
                      <a:pt x="184485" y="960922"/>
                      <a:pt x="203735" y="930442"/>
                    </a:cubicBezTo>
                    <a:cubicBezTo>
                      <a:pt x="222985" y="899962"/>
                      <a:pt x="226194" y="882315"/>
                      <a:pt x="232611" y="863065"/>
                    </a:cubicBezTo>
                    <a:cubicBezTo>
                      <a:pt x="239028" y="843815"/>
                      <a:pt x="247049" y="837398"/>
                      <a:pt x="242236" y="814939"/>
                    </a:cubicBezTo>
                    <a:cubicBezTo>
                      <a:pt x="237423" y="792480"/>
                      <a:pt x="224590" y="766812"/>
                      <a:pt x="203735" y="728311"/>
                    </a:cubicBezTo>
                    <a:cubicBezTo>
                      <a:pt x="182880" y="689810"/>
                      <a:pt x="141171" y="641684"/>
                      <a:pt x="117108" y="583933"/>
                    </a:cubicBezTo>
                    <a:cubicBezTo>
                      <a:pt x="93045" y="526182"/>
                      <a:pt x="67377" y="439554"/>
                      <a:pt x="59356" y="381802"/>
                    </a:cubicBezTo>
                    <a:cubicBezTo>
                      <a:pt x="51335" y="324050"/>
                      <a:pt x="56147" y="283945"/>
                      <a:pt x="68981" y="237423"/>
                    </a:cubicBezTo>
                    <a:cubicBezTo>
                      <a:pt x="81815" y="190901"/>
                      <a:pt x="109086" y="139566"/>
                      <a:pt x="136358" y="102669"/>
                    </a:cubicBezTo>
                    <a:cubicBezTo>
                      <a:pt x="163630" y="65772"/>
                      <a:pt x="194110" y="32084"/>
                      <a:pt x="232611" y="16042"/>
                    </a:cubicBezTo>
                    <a:cubicBezTo>
                      <a:pt x="271112" y="0"/>
                      <a:pt x="319239" y="1604"/>
                      <a:pt x="367365" y="6417"/>
                    </a:cubicBezTo>
                    <a:cubicBezTo>
                      <a:pt x="415491" y="11230"/>
                      <a:pt x="471639" y="19251"/>
                      <a:pt x="521369" y="44918"/>
                    </a:cubicBezTo>
                    <a:cubicBezTo>
                      <a:pt x="571099" y="70585"/>
                      <a:pt x="620830" y="113899"/>
                      <a:pt x="665748" y="160421"/>
                    </a:cubicBezTo>
                    <a:cubicBezTo>
                      <a:pt x="710666" y="206943"/>
                      <a:pt x="757188" y="267903"/>
                      <a:pt x="790876" y="324050"/>
                    </a:cubicBezTo>
                    <a:cubicBezTo>
                      <a:pt x="824564" y="380197"/>
                      <a:pt x="837398" y="462012"/>
                      <a:pt x="867878" y="497305"/>
                    </a:cubicBezTo>
                    <a:cubicBezTo>
                      <a:pt x="898358" y="532598"/>
                      <a:pt x="911192" y="527785"/>
                      <a:pt x="973756" y="535806"/>
                    </a:cubicBezTo>
                    <a:cubicBezTo>
                      <a:pt x="1036320" y="543827"/>
                      <a:pt x="1158241" y="527785"/>
                      <a:pt x="1243264" y="545431"/>
                    </a:cubicBezTo>
                    <a:cubicBezTo>
                      <a:pt x="1328287" y="563077"/>
                      <a:pt x="1419727" y="591953"/>
                      <a:pt x="1483895" y="641684"/>
                    </a:cubicBezTo>
                    <a:cubicBezTo>
                      <a:pt x="1548063" y="691415"/>
                      <a:pt x="1610628" y="774834"/>
                      <a:pt x="1628274" y="843815"/>
                    </a:cubicBezTo>
                    <a:cubicBezTo>
                      <a:pt x="1645920" y="912796"/>
                      <a:pt x="1628274" y="996214"/>
                      <a:pt x="1589773" y="1055570"/>
                    </a:cubicBezTo>
                    <a:cubicBezTo>
                      <a:pt x="1551272" y="1114926"/>
                      <a:pt x="1487104" y="1169469"/>
                      <a:pt x="1397268" y="1199949"/>
                    </a:cubicBezTo>
                    <a:cubicBezTo>
                      <a:pt x="1307432" y="1230429"/>
                      <a:pt x="1132573" y="1233637"/>
                      <a:pt x="1050758" y="1238450"/>
                    </a:cubicBezTo>
                    <a:lnTo>
                      <a:pt x="906379" y="1228825"/>
                    </a:lnTo>
                    <a:cubicBezTo>
                      <a:pt x="874295" y="1227221"/>
                      <a:pt x="880712" y="1209575"/>
                      <a:pt x="858253" y="1228825"/>
                    </a:cubicBezTo>
                    <a:cubicBezTo>
                      <a:pt x="835794" y="1248075"/>
                      <a:pt x="811731" y="1286576"/>
                      <a:pt x="771626" y="1344328"/>
                    </a:cubicBezTo>
                    <a:cubicBezTo>
                      <a:pt x="731521" y="1402080"/>
                      <a:pt x="683394" y="1515979"/>
                      <a:pt x="617621" y="1575335"/>
                    </a:cubicBezTo>
                    <a:cubicBezTo>
                      <a:pt x="551848" y="1634691"/>
                      <a:pt x="442762" y="1681213"/>
                      <a:pt x="376990" y="1700463"/>
                    </a:cubicBezTo>
                    <a:cubicBezTo>
                      <a:pt x="311218" y="1719713"/>
                      <a:pt x="280738" y="1719714"/>
                      <a:pt x="222986" y="1690838"/>
                    </a:cubicBezTo>
                    <a:cubicBezTo>
                      <a:pt x="165234" y="1661962"/>
                      <a:pt x="60960" y="1615440"/>
                      <a:pt x="30480" y="1527208"/>
                    </a:cubicBezTo>
                    <a:cubicBezTo>
                      <a:pt x="0" y="1438976"/>
                      <a:pt x="35293" y="1241659"/>
                      <a:pt x="49731" y="116144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5" name="Freeform 56"/>
              <p:cNvSpPr>
                <a:spLocks/>
              </p:cNvSpPr>
              <p:nvPr/>
            </p:nvSpPr>
            <p:spPr bwMode="auto">
              <a:xfrm rot="-2314612">
                <a:off x="457200" y="1066801"/>
                <a:ext cx="2608446" cy="2554704"/>
              </a:xfrm>
              <a:custGeom>
                <a:avLst/>
                <a:gdLst>
                  <a:gd name="T0" fmla="*/ 257789449 w 1621857"/>
                  <a:gd name="T1" fmla="*/ 2147483647 h 1613835"/>
                  <a:gd name="T2" fmla="*/ 8314446 w 1621857"/>
                  <a:gd name="T3" fmla="*/ 2125243275 h 1613835"/>
                  <a:gd name="T4" fmla="*/ 307683942 w 1621857"/>
                  <a:gd name="T5" fmla="*/ 1412660600 h 1613835"/>
                  <a:gd name="T6" fmla="*/ 1305592638 w 1621857"/>
                  <a:gd name="T7" fmla="*/ 1187635090 h 1613835"/>
                  <a:gd name="T8" fmla="*/ 2147483647 w 1621857"/>
                  <a:gd name="T9" fmla="*/ 1262644134 h 1613835"/>
                  <a:gd name="T10" fmla="*/ 2147483647 w 1621857"/>
                  <a:gd name="T11" fmla="*/ 1337654799 h 1613835"/>
                  <a:gd name="T12" fmla="*/ 2147483647 w 1621857"/>
                  <a:gd name="T13" fmla="*/ 587564562 h 1613835"/>
                  <a:gd name="T14" fmla="*/ 2147483647 w 1621857"/>
                  <a:gd name="T15" fmla="*/ 62508170 h 1613835"/>
                  <a:gd name="T16" fmla="*/ 2147483647 w 1621857"/>
                  <a:gd name="T17" fmla="*/ 212525118 h 1613835"/>
                  <a:gd name="T18" fmla="*/ 2147483647 w 1621857"/>
                  <a:gd name="T19" fmla="*/ 662573606 h 1613835"/>
                  <a:gd name="T20" fmla="*/ 2147483647 w 1621857"/>
                  <a:gd name="T21" fmla="*/ 1337654799 h 1613835"/>
                  <a:gd name="T22" fmla="*/ 2147483647 w 1621857"/>
                  <a:gd name="T23" fmla="*/ 2147483647 h 1613835"/>
                  <a:gd name="T24" fmla="*/ 2147483647 w 1621857"/>
                  <a:gd name="T25" fmla="*/ 2147483647 h 1613835"/>
                  <a:gd name="T26" fmla="*/ 2147483647 w 1621857"/>
                  <a:gd name="T27" fmla="*/ 2147483647 h 1613835"/>
                  <a:gd name="T28" fmla="*/ 2147483647 w 1621857"/>
                  <a:gd name="T29" fmla="*/ 2147483647 h 1613835"/>
                  <a:gd name="T30" fmla="*/ 2147483647 w 1621857"/>
                  <a:gd name="T31" fmla="*/ 2147483647 h 1613835"/>
                  <a:gd name="T32" fmla="*/ 2147483647 w 1621857"/>
                  <a:gd name="T33" fmla="*/ 2147483647 h 1613835"/>
                  <a:gd name="T34" fmla="*/ 2147483647 w 1621857"/>
                  <a:gd name="T35" fmla="*/ 2147483647 h 1613835"/>
                  <a:gd name="T36" fmla="*/ 2147483647 w 1621857"/>
                  <a:gd name="T37" fmla="*/ 2147483647 h 1613835"/>
                  <a:gd name="T38" fmla="*/ 2147483647 w 1621857"/>
                  <a:gd name="T39" fmla="*/ 2147483647 h 1613835"/>
                  <a:gd name="T40" fmla="*/ 2147483647 w 1621857"/>
                  <a:gd name="T41" fmla="*/ 2147483647 h 1613835"/>
                  <a:gd name="T42" fmla="*/ 2147483647 w 1621857"/>
                  <a:gd name="T43" fmla="*/ 2147483647 h 1613835"/>
                  <a:gd name="T44" fmla="*/ 2147483647 w 1621857"/>
                  <a:gd name="T45" fmla="*/ 2147483647 h 1613835"/>
                  <a:gd name="T46" fmla="*/ 1455280028 w 1621857"/>
                  <a:gd name="T47" fmla="*/ 2147483647 h 1613835"/>
                  <a:gd name="T48" fmla="*/ 1555070250 w 1621857"/>
                  <a:gd name="T49" fmla="*/ 2147483647 h 1613835"/>
                  <a:gd name="T50" fmla="*/ 1604963302 w 1621857"/>
                  <a:gd name="T51" fmla="*/ 2147483647 h 1613835"/>
                  <a:gd name="T52" fmla="*/ 1654860471 w 1621857"/>
                  <a:gd name="T53" fmla="*/ 2147483647 h 1613835"/>
                  <a:gd name="T54" fmla="*/ 1056115027 w 1621857"/>
                  <a:gd name="T55" fmla="*/ 2147483647 h 1613835"/>
                  <a:gd name="T56" fmla="*/ 257789449 w 1621857"/>
                  <a:gd name="T57" fmla="*/ 2147483647 h 161383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21857"/>
                  <a:gd name="T88" fmla="*/ 0 h 1613835"/>
                  <a:gd name="T89" fmla="*/ 1621857 w 1621857"/>
                  <a:gd name="T90" fmla="*/ 1613835 h 161383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21857" h="1613835">
                    <a:moveTo>
                      <a:pt x="49730" y="689810"/>
                    </a:moveTo>
                    <a:cubicBezTo>
                      <a:pt x="16042" y="640080"/>
                      <a:pt x="0" y="599974"/>
                      <a:pt x="1604" y="545431"/>
                    </a:cubicBezTo>
                    <a:cubicBezTo>
                      <a:pt x="3208" y="490888"/>
                      <a:pt x="17646" y="402656"/>
                      <a:pt x="59355" y="362551"/>
                    </a:cubicBezTo>
                    <a:cubicBezTo>
                      <a:pt x="101064" y="322446"/>
                      <a:pt x="181276" y="311216"/>
                      <a:pt x="251861" y="304799"/>
                    </a:cubicBezTo>
                    <a:lnTo>
                      <a:pt x="482867" y="324050"/>
                    </a:lnTo>
                    <a:cubicBezTo>
                      <a:pt x="551848" y="330467"/>
                      <a:pt x="604787" y="372177"/>
                      <a:pt x="665747" y="343301"/>
                    </a:cubicBezTo>
                    <a:cubicBezTo>
                      <a:pt x="726707" y="314425"/>
                      <a:pt x="778042" y="205338"/>
                      <a:pt x="848627" y="150795"/>
                    </a:cubicBezTo>
                    <a:cubicBezTo>
                      <a:pt x="919212" y="96252"/>
                      <a:pt x="1025091" y="32084"/>
                      <a:pt x="1089259" y="16042"/>
                    </a:cubicBezTo>
                    <a:cubicBezTo>
                      <a:pt x="1153427" y="0"/>
                      <a:pt x="1195137" y="28876"/>
                      <a:pt x="1233638" y="54543"/>
                    </a:cubicBezTo>
                    <a:cubicBezTo>
                      <a:pt x="1272139" y="80210"/>
                      <a:pt x="1301015" y="121920"/>
                      <a:pt x="1320265" y="170046"/>
                    </a:cubicBezTo>
                    <a:cubicBezTo>
                      <a:pt x="1339515" y="218172"/>
                      <a:pt x="1353954" y="277528"/>
                      <a:pt x="1349141" y="343301"/>
                    </a:cubicBezTo>
                    <a:cubicBezTo>
                      <a:pt x="1344328" y="409074"/>
                      <a:pt x="1301014" y="510139"/>
                      <a:pt x="1291389" y="564682"/>
                    </a:cubicBezTo>
                    <a:cubicBezTo>
                      <a:pt x="1281764" y="619225"/>
                      <a:pt x="1260909" y="625641"/>
                      <a:pt x="1291389" y="670559"/>
                    </a:cubicBezTo>
                    <a:cubicBezTo>
                      <a:pt x="1321869" y="715477"/>
                      <a:pt x="1421330" y="768416"/>
                      <a:pt x="1474269" y="834189"/>
                    </a:cubicBezTo>
                    <a:cubicBezTo>
                      <a:pt x="1527208" y="899962"/>
                      <a:pt x="1596189" y="991401"/>
                      <a:pt x="1609023" y="1065195"/>
                    </a:cubicBezTo>
                    <a:cubicBezTo>
                      <a:pt x="1621857" y="1138989"/>
                      <a:pt x="1604210" y="1233637"/>
                      <a:pt x="1551271" y="1276951"/>
                    </a:cubicBezTo>
                    <a:cubicBezTo>
                      <a:pt x="1498332" y="1320265"/>
                      <a:pt x="1371599" y="1321869"/>
                      <a:pt x="1291389" y="1325077"/>
                    </a:cubicBezTo>
                    <a:cubicBezTo>
                      <a:pt x="1211179" y="1328285"/>
                      <a:pt x="1116530" y="1305827"/>
                      <a:pt x="1070008" y="1296202"/>
                    </a:cubicBezTo>
                    <a:cubicBezTo>
                      <a:pt x="1023486" y="1286577"/>
                      <a:pt x="1037924" y="1267326"/>
                      <a:pt x="1012257" y="1267326"/>
                    </a:cubicBezTo>
                    <a:cubicBezTo>
                      <a:pt x="986590" y="1267326"/>
                      <a:pt x="944880" y="1273743"/>
                      <a:pt x="916004" y="1296202"/>
                    </a:cubicBezTo>
                    <a:cubicBezTo>
                      <a:pt x="887128" y="1318661"/>
                      <a:pt x="879107" y="1357161"/>
                      <a:pt x="839002" y="1402079"/>
                    </a:cubicBezTo>
                    <a:cubicBezTo>
                      <a:pt x="798897" y="1446997"/>
                      <a:pt x="741144" y="1533625"/>
                      <a:pt x="675372" y="1565709"/>
                    </a:cubicBezTo>
                    <a:cubicBezTo>
                      <a:pt x="609600" y="1597793"/>
                      <a:pt x="510138" y="1613835"/>
                      <a:pt x="444366" y="1594585"/>
                    </a:cubicBezTo>
                    <a:cubicBezTo>
                      <a:pt x="378594" y="1575335"/>
                      <a:pt x="304800" y="1527208"/>
                      <a:pt x="280737" y="1450206"/>
                    </a:cubicBezTo>
                    <a:cubicBezTo>
                      <a:pt x="256674" y="1373204"/>
                      <a:pt x="295175" y="1199949"/>
                      <a:pt x="299987" y="1132572"/>
                    </a:cubicBezTo>
                    <a:cubicBezTo>
                      <a:pt x="304799" y="1065195"/>
                      <a:pt x="306404" y="1071612"/>
                      <a:pt x="309612" y="1045945"/>
                    </a:cubicBezTo>
                    <a:cubicBezTo>
                      <a:pt x="312820" y="1020278"/>
                      <a:pt x="336884" y="1012256"/>
                      <a:pt x="319238" y="978568"/>
                    </a:cubicBezTo>
                    <a:cubicBezTo>
                      <a:pt x="301592" y="944880"/>
                      <a:pt x="250256" y="895149"/>
                      <a:pt x="203734" y="843814"/>
                    </a:cubicBezTo>
                    <a:cubicBezTo>
                      <a:pt x="157212" y="792479"/>
                      <a:pt x="83418" y="739540"/>
                      <a:pt x="49730" y="68981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endParaRPr lang="en-US" dirty="0"/>
              </a:p>
            </p:txBody>
          </p:sp>
          <p:sp>
            <p:nvSpPr>
              <p:cNvPr id="26" name="Rectangle 57"/>
              <p:cNvSpPr>
                <a:spLocks noChangeArrowheads="1"/>
              </p:cNvSpPr>
              <p:nvPr/>
            </p:nvSpPr>
            <p:spPr bwMode="auto">
              <a:xfrm>
                <a:off x="1676400" y="2286000"/>
                <a:ext cx="152400" cy="15240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algn="ctr"/>
                <a:endParaRPr lang="en-US" sz="2400" dirty="0">
                  <a:latin typeface="Tahoma" pitchFamily="34" charset="0"/>
                  <a:ea typeface="SimSun"/>
                  <a:cs typeface="SimSun"/>
                </a:endParaRPr>
              </a:p>
            </p:txBody>
          </p:sp>
          <p:cxnSp>
            <p:nvCxnSpPr>
              <p:cNvPr id="27" name="Straight Arrow Connector 58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676400" y="990600"/>
                <a:ext cx="1447800" cy="1143000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8" name="Straight Arrow Connector 59"/>
              <p:cNvCxnSpPr>
                <a:cxnSpLocks noChangeShapeType="1"/>
              </p:cNvCxnSpPr>
              <p:nvPr/>
            </p:nvCxnSpPr>
            <p:spPr bwMode="auto">
              <a:xfrm flipV="1">
                <a:off x="1828800" y="2357735"/>
                <a:ext cx="2334658" cy="4466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9" name="Straight Arrow Connector 60"/>
              <p:cNvCxnSpPr>
                <a:cxnSpLocks noChangeShapeType="1"/>
                <a:stCxn id="26" idx="3"/>
              </p:cNvCxnSpPr>
              <p:nvPr/>
            </p:nvCxnSpPr>
            <p:spPr bwMode="auto">
              <a:xfrm>
                <a:off x="1828800" y="2362200"/>
                <a:ext cx="1752600" cy="1066800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</p:grpSp>
      </p:grpSp>
      <p:sp>
        <p:nvSpPr>
          <p:cNvPr id="2" name="TextBox 1"/>
          <p:cNvSpPr txBox="1"/>
          <p:nvPr/>
        </p:nvSpPr>
        <p:spPr>
          <a:xfrm>
            <a:off x="8944542" y="754517"/>
            <a:ext cx="604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Φ</a:t>
            </a:r>
            <a:r>
              <a:rPr lang="en-US" sz="2800" baseline="-25000" dirty="0" smtClean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548827" y="1720080"/>
            <a:ext cx="604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Φ</a:t>
            </a:r>
            <a:r>
              <a:rPr lang="en-US" sz="2800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399442" y="3100662"/>
            <a:ext cx="604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Φ</a:t>
            </a:r>
            <a:r>
              <a:rPr lang="en-US" sz="28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2974724" y="7201488"/>
            <a:ext cx="1524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err="1"/>
              <a:t>Bhalerao</a:t>
            </a:r>
            <a:r>
              <a:rPr lang="en-US" dirty="0" smtClean="0"/>
              <a:t> </a:t>
            </a:r>
            <a:r>
              <a:rPr lang="en-US" dirty="0" err="1" smtClean="0"/>
              <a:t>et.al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729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080625" cy="684221"/>
          </a:xfrm>
        </p:spPr>
        <p:txBody>
          <a:bodyPr/>
          <a:lstStyle/>
          <a:p>
            <a:r>
              <a:rPr lang="en-US">
                <a:latin typeface="Arial" charset="0"/>
              </a:rPr>
              <a:t>A list of measured correlators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5" y="1175950"/>
            <a:ext cx="6300391" cy="2015913"/>
          </a:xfrm>
        </p:spPr>
        <p:txBody>
          <a:bodyPr/>
          <a:lstStyle/>
          <a:p>
            <a:r>
              <a:rPr lang="en-US">
                <a:latin typeface="Times New Roman" charset="0"/>
              </a:rPr>
              <a:t>List of two-plane correlators</a:t>
            </a: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  <a:p>
            <a:r>
              <a:rPr lang="en-US">
                <a:latin typeface="Times New Roman" charset="0"/>
              </a:rPr>
              <a:t>List of three-plane correlators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18954" indent="-314982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59929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63900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67872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71844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75815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779787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283758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7BBBD94-AC70-3148-A1C6-7131EC1EFF4F}" type="slidenum">
              <a:rPr lang="en-US" sz="1500">
                <a:solidFill>
                  <a:schemeClr val="bg1"/>
                </a:solidFill>
                <a:ea typeface="SimSun" charset="0"/>
                <a:cs typeface="SimSun" charset="0"/>
              </a:rPr>
              <a:pPr eaLnBrk="1" hangingPunct="1"/>
              <a:t>8</a:t>
            </a:fld>
            <a:endParaRPr lang="en-US" sz="150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pic>
        <p:nvPicPr>
          <p:cNvPr id="33796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03"/>
          <a:stretch/>
        </p:blipFill>
        <p:spPr bwMode="auto">
          <a:xfrm>
            <a:off x="4615036" y="1235448"/>
            <a:ext cx="2436151" cy="213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12"/>
          <p:cNvSpPr>
            <a:spLocks noChangeArrowheads="1"/>
          </p:cNvSpPr>
          <p:nvPr/>
        </p:nvSpPr>
        <p:spPr bwMode="auto">
          <a:xfrm>
            <a:off x="4783047" y="1175950"/>
            <a:ext cx="2194636" cy="1091953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0794" tIns="50397" rIns="100794" bIns="50397"/>
          <a:lstStyle/>
          <a:p>
            <a:pPr algn="ctr"/>
            <a:endParaRPr lang="en-US">
              <a:latin typeface="Tahoma" charset="0"/>
              <a:ea typeface="SimSun" charset="0"/>
              <a:cs typeface="SimSun" charset="0"/>
            </a:endParaRP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84006" y="5151778"/>
            <a:ext cx="4406773" cy="2071911"/>
            <a:chOff x="228600" y="4673158"/>
            <a:chExt cx="3996584" cy="1880042"/>
          </a:xfrm>
        </p:grpSpPr>
        <p:pic>
          <p:nvPicPr>
            <p:cNvPr id="33803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887" y="4673158"/>
              <a:ext cx="2887207" cy="1880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4" name="Rectangle 2"/>
            <p:cNvSpPr>
              <a:spLocks noChangeArrowheads="1"/>
            </p:cNvSpPr>
            <p:nvPr/>
          </p:nvSpPr>
          <p:spPr bwMode="auto">
            <a:xfrm>
              <a:off x="1326695" y="4673158"/>
              <a:ext cx="2895600" cy="60429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algn="ctr"/>
              <a:endParaRPr lang="en-US">
                <a:latin typeface="Tahoma" charset="0"/>
                <a:ea typeface="SimSun" charset="0"/>
                <a:cs typeface="SimSun" charset="0"/>
              </a:endParaRPr>
            </a:p>
          </p:txBody>
        </p:sp>
        <p:grpSp>
          <p:nvGrpSpPr>
            <p:cNvPr id="33805" name="Group 25"/>
            <p:cNvGrpSpPr>
              <a:grpSpLocks/>
            </p:cNvGrpSpPr>
            <p:nvPr/>
          </p:nvGrpSpPr>
          <p:grpSpPr bwMode="auto">
            <a:xfrm>
              <a:off x="228600" y="4749358"/>
              <a:ext cx="1041331" cy="1638113"/>
              <a:chOff x="494112" y="990600"/>
              <a:chExt cx="1040605" cy="1637651"/>
            </a:xfrm>
          </p:grpSpPr>
          <p:sp>
            <p:nvSpPr>
              <p:cNvPr id="33808" name="TextBox 14"/>
              <p:cNvSpPr txBox="1">
                <a:spLocks noChangeArrowheads="1"/>
              </p:cNvSpPr>
              <p:nvPr/>
            </p:nvSpPr>
            <p:spPr bwMode="auto">
              <a:xfrm>
                <a:off x="530419" y="990600"/>
                <a:ext cx="1004298" cy="418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“</a:t>
                </a:r>
                <a:r>
                  <a:rPr lang="en-US" altLang="ja-JP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2-3-5</a:t>
                </a:r>
                <a:r>
                  <a:rPr lang="en-US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”</a:t>
                </a:r>
              </a:p>
            </p:txBody>
          </p:sp>
          <p:sp>
            <p:nvSpPr>
              <p:cNvPr id="33809" name="TextBox 14"/>
              <p:cNvSpPr txBox="1">
                <a:spLocks noChangeArrowheads="1"/>
              </p:cNvSpPr>
              <p:nvPr/>
            </p:nvSpPr>
            <p:spPr bwMode="auto">
              <a:xfrm>
                <a:off x="494112" y="1600028"/>
                <a:ext cx="1004297" cy="418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“</a:t>
                </a:r>
                <a:r>
                  <a:rPr lang="en-US" altLang="ja-JP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2-4-6</a:t>
                </a:r>
                <a:r>
                  <a:rPr lang="en-US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”</a:t>
                </a:r>
              </a:p>
            </p:txBody>
          </p:sp>
          <p:sp>
            <p:nvSpPr>
              <p:cNvPr id="33810" name="TextBox 14"/>
              <p:cNvSpPr txBox="1">
                <a:spLocks noChangeArrowheads="1"/>
              </p:cNvSpPr>
              <p:nvPr/>
            </p:nvSpPr>
            <p:spPr bwMode="auto">
              <a:xfrm>
                <a:off x="494112" y="2209456"/>
                <a:ext cx="1004297" cy="418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“</a:t>
                </a:r>
                <a:r>
                  <a:rPr lang="en-US" altLang="ja-JP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2-3-4</a:t>
                </a:r>
                <a:r>
                  <a:rPr lang="en-US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”</a:t>
                </a:r>
              </a:p>
            </p:txBody>
          </p:sp>
        </p:grpSp>
        <p:sp>
          <p:nvSpPr>
            <p:cNvPr id="33806" name="Rectangle 2"/>
            <p:cNvSpPr>
              <a:spLocks noChangeArrowheads="1"/>
            </p:cNvSpPr>
            <p:nvPr/>
          </p:nvSpPr>
          <p:spPr bwMode="auto">
            <a:xfrm>
              <a:off x="1328870" y="5282758"/>
              <a:ext cx="2895600" cy="60429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algn="ctr"/>
              <a:endParaRPr lang="en-US">
                <a:latin typeface="Tahoma" charset="0"/>
                <a:ea typeface="SimSun" charset="0"/>
                <a:cs typeface="SimSun" charset="0"/>
              </a:endParaRPr>
            </a:p>
          </p:txBody>
        </p:sp>
        <p:sp>
          <p:nvSpPr>
            <p:cNvPr id="33807" name="Rectangle 2"/>
            <p:cNvSpPr>
              <a:spLocks noChangeArrowheads="1"/>
            </p:cNvSpPr>
            <p:nvPr/>
          </p:nvSpPr>
          <p:spPr bwMode="auto">
            <a:xfrm>
              <a:off x="1329584" y="5892358"/>
              <a:ext cx="2895600" cy="60429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algn="ctr"/>
              <a:endParaRPr lang="en-US">
                <a:latin typeface="Tahoma" charset="0"/>
                <a:ea typeface="SimSun" charset="0"/>
                <a:cs typeface="SimSun" charset="0"/>
              </a:endParaRP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4536281" y="5291774"/>
            <a:ext cx="5546094" cy="1653901"/>
            <a:chOff x="4171037" y="4800529"/>
            <a:chExt cx="5030278" cy="1501081"/>
          </a:xfrm>
        </p:grpSpPr>
        <p:pic>
          <p:nvPicPr>
            <p:cNvPr id="33800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037" y="5196351"/>
              <a:ext cx="4972961" cy="290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1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4800529"/>
              <a:ext cx="4857915" cy="277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2" name="Rectangle 16"/>
            <p:cNvSpPr>
              <a:spLocks noChangeArrowheads="1"/>
            </p:cNvSpPr>
            <p:nvPr/>
          </p:nvSpPr>
          <p:spPr bwMode="auto">
            <a:xfrm>
              <a:off x="4953000" y="5715000"/>
              <a:ext cx="3733800" cy="586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Reflects correlation of two Φ</a:t>
              </a:r>
              <a:r>
                <a:rPr lang="en-US" baseline="-25000">
                  <a:solidFill>
                    <a:srgbClr val="FF0000"/>
                  </a:solidFill>
                </a:rPr>
                <a:t>n</a:t>
              </a:r>
              <a:r>
                <a:rPr lang="en-US">
                  <a:solidFill>
                    <a:srgbClr val="FF0000"/>
                  </a:solidFill>
                </a:rPr>
                <a:t> relative to the third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5660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080625" cy="684221"/>
          </a:xfrm>
        </p:spPr>
        <p:txBody>
          <a:bodyPr/>
          <a:lstStyle/>
          <a:p>
            <a:r>
              <a:rPr lang="en-US">
                <a:latin typeface="Arial" charset="0"/>
              </a:rPr>
              <a:t>Two-plane correlations</a:t>
            </a:r>
          </a:p>
        </p:txBody>
      </p:sp>
      <p:sp>
        <p:nvSpPr>
          <p:cNvPr id="3481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18954" indent="-314982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59929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63900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67872" indent="-251986" eaLnBrk="0" hangingPunct="0"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71844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75815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779787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283758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4D93517-4A54-DF41-97A4-FD0EF2FD3382}" type="slidenum">
              <a:rPr lang="en-US" sz="1500">
                <a:solidFill>
                  <a:schemeClr val="bg1"/>
                </a:solidFill>
                <a:ea typeface="SimSun" charset="0"/>
                <a:cs typeface="SimSun" charset="0"/>
              </a:rPr>
              <a:pPr eaLnBrk="1" hangingPunct="1"/>
              <a:t>9</a:t>
            </a:fld>
            <a:endParaRPr lang="en-US" sz="150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pic>
        <p:nvPicPr>
          <p:cNvPr id="34819" name="Picture 1" descr="Screen Shot 2012-05-26 at 11.34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79704"/>
            <a:ext cx="7530717" cy="244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820" name="Object 3"/>
          <p:cNvGraphicFramePr>
            <a:graphicFrameLocks noChangeAspect="1"/>
          </p:cNvGraphicFramePr>
          <p:nvPr/>
        </p:nvGraphicFramePr>
        <p:xfrm>
          <a:off x="420026" y="671972"/>
          <a:ext cx="2016125" cy="404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43" name="Equation" r:id="rId4" imgW="1333500" imgH="266700" progId="Equation.DSMT4">
                  <p:embed/>
                </p:oleObj>
              </mc:Choice>
              <mc:Fallback>
                <p:oleObj name="Equation" r:id="rId4" imgW="13335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026" y="671972"/>
                        <a:ext cx="2016125" cy="404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1" name="Object 3"/>
          <p:cNvGraphicFramePr>
            <a:graphicFrameLocks noChangeAspect="1"/>
          </p:cNvGraphicFramePr>
          <p:nvPr/>
        </p:nvGraphicFramePr>
        <p:xfrm>
          <a:off x="2940183" y="671972"/>
          <a:ext cx="2054627" cy="404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44" name="Equation" r:id="rId6" imgW="1358900" imgH="266700" progId="Equation.DSMT4">
                  <p:embed/>
                </p:oleObj>
              </mc:Choice>
              <mc:Fallback>
                <p:oleObj name="Equation" r:id="rId6" imgW="13589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0183" y="671972"/>
                        <a:ext cx="2054627" cy="404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2" name="Object 3"/>
          <p:cNvGraphicFramePr>
            <a:graphicFrameLocks noChangeAspect="1"/>
          </p:cNvGraphicFramePr>
          <p:nvPr/>
        </p:nvGraphicFramePr>
        <p:xfrm>
          <a:off x="5460339" y="671972"/>
          <a:ext cx="2035377" cy="404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45" name="Equation" r:id="rId8" imgW="1346200" imgH="266700" progId="Equation.3">
                  <p:embed/>
                </p:oleObj>
              </mc:Choice>
              <mc:Fallback>
                <p:oleObj name="Equation" r:id="rId8" imgW="13462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0339" y="671972"/>
                        <a:ext cx="2035377" cy="404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399955" y="3349427"/>
            <a:ext cx="634438" cy="405687"/>
            <a:chOff x="137578" y="3319885"/>
            <a:chExt cx="692150" cy="415925"/>
          </a:xfrm>
        </p:grpSpPr>
        <p:sp>
          <p:nvSpPr>
            <p:cNvPr id="8" name="Oval 34"/>
            <p:cNvSpPr>
              <a:spLocks noChangeArrowheads="1"/>
            </p:cNvSpPr>
            <p:nvPr/>
          </p:nvSpPr>
          <p:spPr bwMode="auto">
            <a:xfrm>
              <a:off x="420026" y="3319885"/>
              <a:ext cx="409702" cy="415925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34"/>
            <p:cNvSpPr>
              <a:spLocks noChangeArrowheads="1"/>
            </p:cNvSpPr>
            <p:nvPr/>
          </p:nvSpPr>
          <p:spPr bwMode="auto">
            <a:xfrm>
              <a:off x="137578" y="3319885"/>
              <a:ext cx="409702" cy="415925"/>
            </a:xfrm>
            <a:prstGeom prst="ellipse">
              <a:avLst/>
            </a:prstGeom>
            <a:gradFill flip="none" rotWithShape="1">
              <a:gsLst>
                <a:gs pos="0">
                  <a:srgbClr val="561CD9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439295" y="3391414"/>
              <a:ext cx="104811" cy="266701"/>
            </a:xfrm>
            <a:custGeom>
              <a:avLst/>
              <a:gdLst>
                <a:gd name="connsiteX0" fmla="*/ 64493 w 147149"/>
                <a:gd name="connsiteY0" fmla="*/ 502 h 327705"/>
                <a:gd name="connsiteX1" fmla="*/ 121643 w 147149"/>
                <a:gd name="connsiteY1" fmla="*/ 70352 h 327705"/>
                <a:gd name="connsiteX2" fmla="*/ 147043 w 147149"/>
                <a:gd name="connsiteY2" fmla="*/ 178302 h 327705"/>
                <a:gd name="connsiteX3" fmla="*/ 127993 w 147149"/>
                <a:gd name="connsiteY3" fmla="*/ 251327 h 327705"/>
                <a:gd name="connsiteX4" fmla="*/ 67668 w 147149"/>
                <a:gd name="connsiteY4" fmla="*/ 327527 h 327705"/>
                <a:gd name="connsiteX5" fmla="*/ 7343 w 147149"/>
                <a:gd name="connsiteY5" fmla="*/ 229102 h 327705"/>
                <a:gd name="connsiteX6" fmla="*/ 7343 w 147149"/>
                <a:gd name="connsiteY6" fmla="*/ 105277 h 327705"/>
                <a:gd name="connsiteX7" fmla="*/ 64493 w 147149"/>
                <a:gd name="connsiteY7" fmla="*/ 502 h 327705"/>
                <a:gd name="connsiteX0" fmla="*/ 64493 w 132730"/>
                <a:gd name="connsiteY0" fmla="*/ 653 h 327933"/>
                <a:gd name="connsiteX1" fmla="*/ 121643 w 132730"/>
                <a:gd name="connsiteY1" fmla="*/ 70503 h 327933"/>
                <a:gd name="connsiteX2" fmla="*/ 127993 w 132730"/>
                <a:gd name="connsiteY2" fmla="*/ 251478 h 327933"/>
                <a:gd name="connsiteX3" fmla="*/ 67668 w 132730"/>
                <a:gd name="connsiteY3" fmla="*/ 327678 h 327933"/>
                <a:gd name="connsiteX4" fmla="*/ 7343 w 132730"/>
                <a:gd name="connsiteY4" fmla="*/ 229253 h 327933"/>
                <a:gd name="connsiteX5" fmla="*/ 7343 w 132730"/>
                <a:gd name="connsiteY5" fmla="*/ 105428 h 327933"/>
                <a:gd name="connsiteX6" fmla="*/ 64493 w 132730"/>
                <a:gd name="connsiteY6" fmla="*/ 653 h 327933"/>
                <a:gd name="connsiteX0" fmla="*/ 64493 w 134469"/>
                <a:gd name="connsiteY0" fmla="*/ 602 h 327627"/>
                <a:gd name="connsiteX1" fmla="*/ 121643 w 134469"/>
                <a:gd name="connsiteY1" fmla="*/ 70452 h 327627"/>
                <a:gd name="connsiteX2" fmla="*/ 130269 w 134469"/>
                <a:gd name="connsiteY2" fmla="*/ 230039 h 327627"/>
                <a:gd name="connsiteX3" fmla="*/ 67668 w 134469"/>
                <a:gd name="connsiteY3" fmla="*/ 327627 h 327627"/>
                <a:gd name="connsiteX4" fmla="*/ 7343 w 134469"/>
                <a:gd name="connsiteY4" fmla="*/ 229202 h 327627"/>
                <a:gd name="connsiteX5" fmla="*/ 7343 w 134469"/>
                <a:gd name="connsiteY5" fmla="*/ 105377 h 327627"/>
                <a:gd name="connsiteX6" fmla="*/ 64493 w 134469"/>
                <a:gd name="connsiteY6" fmla="*/ 602 h 327627"/>
                <a:gd name="connsiteX0" fmla="*/ 64493 w 137315"/>
                <a:gd name="connsiteY0" fmla="*/ 3 h 327028"/>
                <a:gd name="connsiteX1" fmla="*/ 128471 w 137315"/>
                <a:gd name="connsiteY1" fmla="*/ 101936 h 327028"/>
                <a:gd name="connsiteX2" fmla="*/ 130269 w 137315"/>
                <a:gd name="connsiteY2" fmla="*/ 229440 h 327028"/>
                <a:gd name="connsiteX3" fmla="*/ 67668 w 137315"/>
                <a:gd name="connsiteY3" fmla="*/ 327028 h 327028"/>
                <a:gd name="connsiteX4" fmla="*/ 7343 w 137315"/>
                <a:gd name="connsiteY4" fmla="*/ 228603 h 327028"/>
                <a:gd name="connsiteX5" fmla="*/ 7343 w 137315"/>
                <a:gd name="connsiteY5" fmla="*/ 104778 h 327028"/>
                <a:gd name="connsiteX6" fmla="*/ 64493 w 137315"/>
                <a:gd name="connsiteY6" fmla="*/ 3 h 3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315" h="327028">
                  <a:moveTo>
                    <a:pt x="64493" y="3"/>
                  </a:moveTo>
                  <a:cubicBezTo>
                    <a:pt x="84681" y="-471"/>
                    <a:pt x="117508" y="63696"/>
                    <a:pt x="128471" y="101936"/>
                  </a:cubicBezTo>
                  <a:cubicBezTo>
                    <a:pt x="139434" y="140176"/>
                    <a:pt x="140403" y="191925"/>
                    <a:pt x="130269" y="229440"/>
                  </a:cubicBezTo>
                  <a:cubicBezTo>
                    <a:pt x="120135" y="266955"/>
                    <a:pt x="88156" y="327168"/>
                    <a:pt x="67668" y="327028"/>
                  </a:cubicBezTo>
                  <a:cubicBezTo>
                    <a:pt x="47180" y="326889"/>
                    <a:pt x="17397" y="265645"/>
                    <a:pt x="7343" y="228603"/>
                  </a:cubicBezTo>
                  <a:cubicBezTo>
                    <a:pt x="-2711" y="191561"/>
                    <a:pt x="-2182" y="142349"/>
                    <a:pt x="7343" y="104778"/>
                  </a:cubicBezTo>
                  <a:cubicBezTo>
                    <a:pt x="16868" y="67207"/>
                    <a:pt x="44305" y="477"/>
                    <a:pt x="64493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00">
                    <a:alpha val="90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5" name="Group 92"/>
          <p:cNvGrpSpPr>
            <a:grpSpLocks/>
          </p:cNvGrpSpPr>
          <p:nvPr/>
        </p:nvGrpSpPr>
        <p:grpSpPr bwMode="auto">
          <a:xfrm>
            <a:off x="2154178" y="3349427"/>
            <a:ext cx="439737" cy="415925"/>
            <a:chOff x="3715006" y="5352957"/>
            <a:chExt cx="438395" cy="415925"/>
          </a:xfrm>
        </p:grpSpPr>
        <p:sp>
          <p:nvSpPr>
            <p:cNvPr id="16" name="Oval 34"/>
            <p:cNvSpPr>
              <a:spLocks noChangeArrowheads="1"/>
            </p:cNvSpPr>
            <p:nvPr/>
          </p:nvSpPr>
          <p:spPr bwMode="auto">
            <a:xfrm>
              <a:off x="3743554" y="5352957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Oval 34"/>
            <p:cNvSpPr>
              <a:spLocks noChangeArrowheads="1"/>
            </p:cNvSpPr>
            <p:nvPr/>
          </p:nvSpPr>
          <p:spPr bwMode="auto">
            <a:xfrm>
              <a:off x="3715006" y="5352957"/>
              <a:ext cx="409847" cy="415925"/>
            </a:xfrm>
            <a:prstGeom prst="ellipse">
              <a:avLst/>
            </a:prstGeom>
            <a:gradFill flip="none" rotWithShape="1">
              <a:gsLst>
                <a:gs pos="0">
                  <a:srgbClr val="561CD9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775076" y="5352957"/>
              <a:ext cx="330364" cy="415925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aphicFrame>
        <p:nvGraphicFramePr>
          <p:cNvPr id="19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729893"/>
              </p:ext>
            </p:extLst>
          </p:nvPr>
        </p:nvGraphicFramePr>
        <p:xfrm>
          <a:off x="2730241" y="3527848"/>
          <a:ext cx="4529138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46" name="Equation" r:id="rId10" imgW="2108200" imgH="266700" progId="Equation.3">
                  <p:embed/>
                </p:oleObj>
              </mc:Choice>
              <mc:Fallback>
                <p:oleObj name="Equation" r:id="rId10" imgW="21082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241" y="3527848"/>
                        <a:ext cx="4529138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9349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jia">
  <a:themeElements>
    <a:clrScheme name="jet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0F94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0F94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jet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et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et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t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jjia.thmx</Template>
  <TotalTime>63923</TotalTime>
  <Words>1500</Words>
  <Application>Microsoft Macintosh PowerPoint</Application>
  <PresentationFormat>Другой</PresentationFormat>
  <Paragraphs>295</Paragraphs>
  <Slides>37</Slides>
  <Notes>12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jjia</vt:lpstr>
      <vt:lpstr>Equation</vt:lpstr>
      <vt:lpstr>Event-by-event flow from ATLAS</vt:lpstr>
      <vt:lpstr>Initial geometry &amp; momentum anisotropy</vt:lpstr>
      <vt:lpstr>Anisotropy power spectra</vt:lpstr>
      <vt:lpstr>Event by event fluctuation seen in data</vt:lpstr>
      <vt:lpstr>Event by event fluctuation seen in data</vt:lpstr>
      <vt:lpstr>Outline</vt:lpstr>
      <vt:lpstr>p(Φn,Φm…..)  </vt:lpstr>
      <vt:lpstr>A list of measured correlators</vt:lpstr>
      <vt:lpstr>Two-plane correlations</vt:lpstr>
      <vt:lpstr>Two-plane correlations</vt:lpstr>
      <vt:lpstr>Two-plane correlations</vt:lpstr>
      <vt:lpstr>Three-plane correlations</vt:lpstr>
      <vt:lpstr>Compare with EbE hydro calculation: 2-plane</vt:lpstr>
      <vt:lpstr>Compare with EbE hydro calculation: 3-plane</vt:lpstr>
      <vt:lpstr>Event-by-event vn distributions</vt:lpstr>
      <vt:lpstr>Gaussian model of vn fluctuations</vt:lpstr>
      <vt:lpstr>Flow vector and smearing</vt:lpstr>
      <vt:lpstr>Split the event into two: 2SE method</vt:lpstr>
      <vt:lpstr>Obtaining the response function</vt:lpstr>
      <vt:lpstr>Unfolding performance: v2, 20-25%</vt:lpstr>
      <vt:lpstr>Monte Carlo test</vt:lpstr>
      <vt:lpstr>p(v2), p(v3) and p(v4) distributions</vt:lpstr>
      <vt:lpstr>Compare with initial geometry models</vt:lpstr>
      <vt:lpstr>Compare with initial geometry models</vt:lpstr>
      <vt:lpstr>p(v2), p(v3) and p(v4) distributions</vt:lpstr>
      <vt:lpstr>Bessel-Gaussian fit to p(v2)</vt:lpstr>
      <vt:lpstr>Deviation grows with pT</vt:lpstr>
      <vt:lpstr>Are cumulants sensitive to these deviations?</vt:lpstr>
      <vt:lpstr>Extracting relative fluctuations </vt:lpstr>
      <vt:lpstr>v2RP without unfolding</vt:lpstr>
      <vt:lpstr>Flow fluctuation &amp; v3{4}</vt:lpstr>
      <vt:lpstr>Flow fluctuation &amp; v3{4}</vt:lpstr>
      <vt:lpstr>Nonflow to response function in HIJING</vt:lpstr>
      <vt:lpstr>Resp function: HIJING w/o flow</vt:lpstr>
      <vt:lpstr>HIJING with flow afterburner 20-25% (b=8fm)</vt:lpstr>
      <vt:lpstr>Summary of impact on the mean and width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Игорь Лакомов</cp:lastModifiedBy>
  <cp:revision>961</cp:revision>
  <cp:lastPrinted>2013-06-09T13:52:38Z</cp:lastPrinted>
  <dcterms:modified xsi:type="dcterms:W3CDTF">2013-06-17T10:11:42Z</dcterms:modified>
</cp:coreProperties>
</file>